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46"/>
  </p:notesMasterIdLst>
  <p:sldIdLst>
    <p:sldId id="582" r:id="rId5"/>
    <p:sldId id="257" r:id="rId6"/>
    <p:sldId id="258" r:id="rId7"/>
    <p:sldId id="583" r:id="rId8"/>
    <p:sldId id="260" r:id="rId9"/>
    <p:sldId id="279" r:id="rId10"/>
    <p:sldId id="447" r:id="rId11"/>
    <p:sldId id="510" r:id="rId12"/>
    <p:sldId id="310" r:id="rId13"/>
    <p:sldId id="509" r:id="rId14"/>
    <p:sldId id="511" r:id="rId15"/>
    <p:sldId id="508" r:id="rId16"/>
    <p:sldId id="577" r:id="rId17"/>
    <p:sldId id="581" r:id="rId18"/>
    <p:sldId id="564" r:id="rId19"/>
    <p:sldId id="500" r:id="rId20"/>
    <p:sldId id="266" r:id="rId21"/>
    <p:sldId id="268" r:id="rId22"/>
    <p:sldId id="414" r:id="rId23"/>
    <p:sldId id="540" r:id="rId24"/>
    <p:sldId id="637" r:id="rId25"/>
    <p:sldId id="541" r:id="rId26"/>
    <p:sldId id="542" r:id="rId27"/>
    <p:sldId id="578" r:id="rId28"/>
    <p:sldId id="272" r:id="rId29"/>
    <p:sldId id="633" r:id="rId30"/>
    <p:sldId id="273" r:id="rId31"/>
    <p:sldId id="543" r:id="rId32"/>
    <p:sldId id="494" r:id="rId33"/>
    <p:sldId id="631" r:id="rId34"/>
    <p:sldId id="271" r:id="rId35"/>
    <p:sldId id="632" r:id="rId36"/>
    <p:sldId id="496" r:id="rId37"/>
    <p:sldId id="639" r:id="rId38"/>
    <p:sldId id="640" r:id="rId39"/>
    <p:sldId id="643" r:id="rId40"/>
    <p:sldId id="644" r:id="rId41"/>
    <p:sldId id="641" r:id="rId42"/>
    <p:sldId id="544" r:id="rId43"/>
    <p:sldId id="561" r:id="rId44"/>
    <p:sldId id="642" r:id="rId45"/>
  </p:sldIdLst>
  <p:sldSz cx="9144000" cy="5143500" type="screen16x9"/>
  <p:notesSz cx="6858000" cy="9144000"/>
  <p:defaultTextStyle>
    <a:defPPr marL="0" marR="0" indent="0" algn="l" defTabSz="3429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5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1pPr>
    <a:lvl2pPr marL="0" marR="0" indent="1714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2pPr>
    <a:lvl3pPr marL="0" marR="0" indent="3429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3pPr>
    <a:lvl4pPr marL="0" marR="0" indent="5143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4pPr>
    <a:lvl5pPr marL="0" marR="0" indent="6858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5pPr>
    <a:lvl6pPr marL="0" marR="0" indent="8572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6pPr>
    <a:lvl7pPr marL="0" marR="0" indent="10287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7pPr>
    <a:lvl8pPr marL="0" marR="0" indent="12001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8pPr>
    <a:lvl9pPr marL="0" marR="0" indent="13716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2092"/>
    <a:srgbClr val="E3CAFF"/>
    <a:srgbClr val="F5ECFF"/>
    <a:srgbClr val="F3E6FF"/>
    <a:srgbClr val="E7D1FF"/>
    <a:srgbClr val="9452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22"/>
    <p:restoredTop sz="94521"/>
  </p:normalViewPr>
  <p:slideViewPr>
    <p:cSldViewPr snapToGrid="0" showGuides="1">
      <p:cViewPr varScale="1">
        <p:scale>
          <a:sx n="156" d="100"/>
          <a:sy n="156" d="100"/>
        </p:scale>
        <p:origin x="1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1pPr>
    <a:lvl2pPr indent="85725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2pPr>
    <a:lvl3pPr indent="171450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3pPr>
    <a:lvl4pPr indent="257175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4pPr>
    <a:lvl5pPr indent="342900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5pPr>
    <a:lvl6pPr indent="428625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6pPr>
    <a:lvl7pPr indent="514350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7pPr>
    <a:lvl8pPr indent="600075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8pPr>
    <a:lvl9pPr indent="685800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357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2795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720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6749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066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4175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0192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8720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1456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1394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3823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199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07722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76732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4962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483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33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4682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5706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05679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865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2703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242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4043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1827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2002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0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7933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&amp;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>
            <a:spLocks noGrp="1"/>
          </p:cNvSpPr>
          <p:nvPr>
            <p:ph type="title"/>
          </p:nvPr>
        </p:nvSpPr>
        <p:spPr>
          <a:xfrm>
            <a:off x="666750" y="862012"/>
            <a:ext cx="7810500" cy="1743075"/>
          </a:xfrm>
          <a:prstGeom prst="rect">
            <a:avLst/>
          </a:prstGeom>
        </p:spPr>
        <p:txBody>
          <a:bodyPr anchor="b"/>
          <a:lstStyle/>
          <a:p>
            <a:r>
              <a:t>タイトルテキスト</a:t>
            </a:r>
          </a:p>
        </p:txBody>
      </p:sp>
      <p:sp>
        <p:nvSpPr>
          <p:cNvPr id="12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895350" y="3357563"/>
            <a:ext cx="7358063" cy="28725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00"/>
            </a:lvl1pPr>
          </a:lstStyle>
          <a:p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>
            <a:spLocks noGrp="1"/>
          </p:cNvSpPr>
          <p:nvPr>
            <p:ph type="body" sz="quarter" idx="22"/>
          </p:nvPr>
        </p:nvSpPr>
        <p:spPr>
          <a:xfrm>
            <a:off x="895350" y="2243842"/>
            <a:ext cx="7358063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/>
            </a:lvl1pPr>
          </a:lstStyle>
          <a:p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>
            <a:spLocks noGrp="1"/>
          </p:cNvSpPr>
          <p:nvPr>
            <p:ph type="pic" idx="21"/>
          </p:nvPr>
        </p:nvSpPr>
        <p:spPr>
          <a:xfrm>
            <a:off x="-19050" y="-476250"/>
            <a:ext cx="9182100" cy="6121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452438" y="404813"/>
            <a:ext cx="8239125" cy="537436"/>
          </a:xfrm>
          <a:prstGeom prst="rect">
            <a:avLst/>
          </a:prstGeom>
        </p:spPr>
        <p:txBody>
          <a:bodyPr anchor="t"/>
          <a:lstStyle>
            <a:lvl1pPr algn="l" defTabSz="914377">
              <a:lnSpc>
                <a:spcPct val="80000"/>
              </a:lnSpc>
              <a:defRPr sz="3188" spc="-64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r>
              <a:t>スライドのタイトル</a:t>
            </a:r>
          </a:p>
        </p:txBody>
      </p:sp>
      <p:sp>
        <p:nvSpPr>
          <p:cNvPr id="118" name="スライドのサブタイトル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52438" y="889861"/>
            <a:ext cx="8239125" cy="350543"/>
          </a:xfrm>
          <a:prstGeom prst="rect">
            <a:avLst/>
          </a:prstGeom>
        </p:spPr>
        <p:txBody>
          <a:bodyPr lIns="45719" tIns="45719" rIns="45719" bIns="45719" anchor="t"/>
          <a:lstStyle>
            <a:lvl1pPr marL="0" indent="0">
              <a:spcBef>
                <a:spcPts val="0"/>
              </a:spcBef>
              <a:buSzTx/>
              <a:buNone/>
              <a:defRPr sz="2063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r>
              <a:t>スライドのサブタイトル</a:t>
            </a:r>
          </a:p>
        </p:txBody>
      </p:sp>
      <p:sp>
        <p:nvSpPr>
          <p:cNvPr id="119" name="本文レベル1…"/>
          <p:cNvSpPr txBox="1">
            <a:spLocks noGrp="1"/>
          </p:cNvSpPr>
          <p:nvPr>
            <p:ph type="body" idx="1" hasCustomPrompt="1"/>
          </p:nvPr>
        </p:nvSpPr>
        <p:spPr>
          <a:xfrm>
            <a:off x="452438" y="1593189"/>
            <a:ext cx="8239125" cy="3096005"/>
          </a:xfrm>
          <a:prstGeom prst="rect">
            <a:avLst/>
          </a:prstGeom>
        </p:spPr>
        <p:txBody>
          <a:bodyPr anchor="t"/>
          <a:lstStyle>
            <a:lvl1pPr marL="228600" indent="-228600" defTabSz="914377">
              <a:lnSpc>
                <a:spcPct val="90000"/>
              </a:lnSpc>
              <a:spcBef>
                <a:spcPts val="1688"/>
              </a:spcBef>
              <a:buSzPct val="123000"/>
              <a:defRPr sz="1800"/>
            </a:lvl1pPr>
            <a:lvl2pPr marL="457200" indent="-228600" defTabSz="914377">
              <a:lnSpc>
                <a:spcPct val="90000"/>
              </a:lnSpc>
              <a:spcBef>
                <a:spcPts val="1688"/>
              </a:spcBef>
              <a:buSzPct val="123000"/>
              <a:defRPr sz="1800"/>
            </a:lvl2pPr>
            <a:lvl3pPr marL="685800" indent="-228600" defTabSz="914377">
              <a:lnSpc>
                <a:spcPct val="90000"/>
              </a:lnSpc>
              <a:spcBef>
                <a:spcPts val="1688"/>
              </a:spcBef>
              <a:buSzPct val="123000"/>
              <a:defRPr sz="1800"/>
            </a:lvl3pPr>
            <a:lvl4pPr marL="914400" indent="-228600" defTabSz="914377">
              <a:lnSpc>
                <a:spcPct val="90000"/>
              </a:lnSpc>
              <a:spcBef>
                <a:spcPts val="1688"/>
              </a:spcBef>
              <a:buSzPct val="123000"/>
              <a:defRPr sz="1800"/>
            </a:lvl4pPr>
            <a:lvl5pPr marL="1143000" indent="-228600" defTabSz="914377">
              <a:lnSpc>
                <a:spcPct val="90000"/>
              </a:lnSpc>
              <a:spcBef>
                <a:spcPts val="1688"/>
              </a:spcBef>
              <a:buSzPct val="123000"/>
              <a:defRPr sz="1800"/>
            </a:lvl5pPr>
          </a:lstStyle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0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4464661" y="4839383"/>
            <a:ext cx="209994" cy="206467"/>
          </a:xfrm>
          <a:prstGeom prst="rect">
            <a:avLst/>
          </a:prstGeom>
        </p:spPr>
        <p:txBody>
          <a:bodyPr anchor="b"/>
          <a:lstStyle>
            <a:lvl1pPr defTabSz="219075">
              <a:defRPr sz="675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Toppan Bunkyu Gothic Regular"/>
                <a:cs typeface="Toppan Bunkyu Gothic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 u="sng">
                <a:solidFill>
                  <a:schemeClr val="tx1"/>
                </a:solidFill>
                <a:latin typeface="BIZ UDGothic"/>
                <a:cs typeface="BIZ UD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353124" y="3679031"/>
            <a:ext cx="148182" cy="128240"/>
          </a:xfrm>
        </p:spPr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oppan Bunkyu Gothic Regular"/>
                <a:cs typeface="Toppan Bunkyu Gothic Regular"/>
              </a:defRPr>
            </a:lvl1pPr>
          </a:lstStyle>
          <a:p>
            <a:pPr marL="28575">
              <a:lnSpc>
                <a:spcPts val="1046"/>
              </a:lnSpc>
            </a:pPr>
            <a:fld id="{81D60167-4931-47E6-BA6A-407CBD079E47}" type="slidenum">
              <a:rPr lang="en-US" altLang="ja-JP" spc="-19" smtClean="0"/>
              <a:pPr marL="28575">
                <a:lnSpc>
                  <a:spcPts val="1046"/>
                </a:lnSpc>
              </a:pPr>
              <a:t>‹#›</a:t>
            </a:fld>
            <a:endParaRPr lang="en-US" altLang="ja-JP" spc="-19"/>
          </a:p>
        </p:txBody>
      </p:sp>
    </p:spTree>
    <p:extLst>
      <p:ext uri="{BB962C8B-B14F-4D97-AF65-F5344CB8AC3E}">
        <p14:creationId xmlns:p14="http://schemas.microsoft.com/office/powerpoint/2010/main" val="1694603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4558399" y="4905375"/>
            <a:ext cx="125034" cy="1384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589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>
            <a:spLocks noGrp="1"/>
          </p:cNvSpPr>
          <p:nvPr>
            <p:ph type="pic" idx="21"/>
          </p:nvPr>
        </p:nvSpPr>
        <p:spPr>
          <a:xfrm>
            <a:off x="1172238" y="-147638"/>
            <a:ext cx="6800850" cy="4533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タイトルテキスト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750" cy="752475"/>
          </a:xfrm>
          <a:prstGeom prst="rect">
            <a:avLst/>
          </a:prstGeom>
        </p:spPr>
        <p:txBody>
          <a:bodyPr anchor="b"/>
          <a:lstStyle/>
          <a:p>
            <a:r>
              <a:t>タイトルテキスト</a:t>
            </a:r>
          </a:p>
        </p:txBody>
      </p:sp>
      <p:sp>
        <p:nvSpPr>
          <p:cNvPr id="22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238125" y="4291012"/>
            <a:ext cx="866775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75"/>
          </a:xfrm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3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>
            <a:spLocks noGrp="1"/>
          </p:cNvSpPr>
          <p:nvPr>
            <p:ph type="pic" sz="half" idx="21"/>
          </p:nvPr>
        </p:nvSpPr>
        <p:spPr>
          <a:xfrm>
            <a:off x="4810125" y="357187"/>
            <a:ext cx="4300538" cy="4300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タイトルテキスト"/>
          <p:cNvSpPr txBox="1">
            <a:spLocks noGrp="1"/>
          </p:cNvSpPr>
          <p:nvPr>
            <p:ph type="title"/>
          </p:nvPr>
        </p:nvSpPr>
        <p:spPr>
          <a:xfrm>
            <a:off x="619125" y="357187"/>
            <a:ext cx="3833813" cy="2081213"/>
          </a:xfrm>
          <a:prstGeom prst="rect">
            <a:avLst/>
          </a:prstGeom>
        </p:spPr>
        <p:txBody>
          <a:bodyPr anchor="b"/>
          <a:lstStyle>
            <a:lvl1pPr>
              <a:defRPr sz="3150"/>
            </a:lvl1pPr>
          </a:lstStyle>
          <a:p>
            <a:r>
              <a:t>タイトルテキスト</a:t>
            </a:r>
          </a:p>
        </p:txBody>
      </p:sp>
      <p:sp>
        <p:nvSpPr>
          <p:cNvPr id="40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619125" y="2447925"/>
            <a:ext cx="3833813" cy="214788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4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57" name="本文レベル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>
            <a:spLocks noGrp="1"/>
          </p:cNvSpPr>
          <p:nvPr>
            <p:ph type="pic" sz="half" idx="21"/>
          </p:nvPr>
        </p:nvSpPr>
        <p:spPr>
          <a:xfrm>
            <a:off x="4110038" y="1181100"/>
            <a:ext cx="5229225" cy="34861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67" name="本文レベル1…"/>
          <p:cNvSpPr txBox="1">
            <a:spLocks noGrp="1"/>
          </p:cNvSpPr>
          <p:nvPr>
            <p:ph type="body" sz="half" idx="1"/>
          </p:nvPr>
        </p:nvSpPr>
        <p:spPr>
          <a:xfrm>
            <a:off x="633412" y="1181100"/>
            <a:ext cx="3833813" cy="3486150"/>
          </a:xfrm>
          <a:prstGeom prst="rect">
            <a:avLst/>
          </a:prstGeom>
        </p:spPr>
        <p:txBody>
          <a:bodyPr/>
          <a:lstStyle>
            <a:lvl1pPr marL="209550" indent="-209550">
              <a:spcBef>
                <a:spcPts val="1688"/>
              </a:spcBef>
              <a:defRPr sz="1425"/>
            </a:lvl1pPr>
            <a:lvl2pPr marL="419100" indent="-209550">
              <a:spcBef>
                <a:spcPts val="1688"/>
              </a:spcBef>
              <a:defRPr sz="1425"/>
            </a:lvl2pPr>
            <a:lvl3pPr marL="628650" indent="-209550">
              <a:spcBef>
                <a:spcPts val="1688"/>
              </a:spcBef>
              <a:defRPr sz="1425"/>
            </a:lvl3pPr>
            <a:lvl4pPr marL="838200" indent="-209550">
              <a:spcBef>
                <a:spcPts val="1688"/>
              </a:spcBef>
              <a:defRPr sz="1425"/>
            </a:lvl4pPr>
            <a:lvl5pPr marL="1047750" indent="-209550">
              <a:spcBef>
                <a:spcPts val="1688"/>
              </a:spcBef>
              <a:defRPr sz="1425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75" cy="3810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>
            <a:spLocks noGrp="1"/>
          </p:cNvSpPr>
          <p:nvPr>
            <p:ph type="pic" sz="quarter" idx="21"/>
          </p:nvPr>
        </p:nvSpPr>
        <p:spPr>
          <a:xfrm>
            <a:off x="5737622" y="2643187"/>
            <a:ext cx="3121819" cy="20812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532204087_1355x1355.jpg"/>
          <p:cNvSpPr>
            <a:spLocks noGrp="1"/>
          </p:cNvSpPr>
          <p:nvPr>
            <p:ph type="pic" sz="quarter" idx="22"/>
          </p:nvPr>
        </p:nvSpPr>
        <p:spPr>
          <a:xfrm>
            <a:off x="5910262" y="323850"/>
            <a:ext cx="2776538" cy="2776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532241774_2880x1920.jpg"/>
          <p:cNvSpPr>
            <a:spLocks noGrp="1"/>
          </p:cNvSpPr>
          <p:nvPr>
            <p:ph type="pic" idx="23"/>
          </p:nvPr>
        </p:nvSpPr>
        <p:spPr>
          <a:xfrm>
            <a:off x="-371475" y="423862"/>
            <a:ext cx="6450806" cy="4300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タイトルテキスト</a:t>
            </a:r>
          </a:p>
        </p:txBody>
      </p:sp>
      <p:sp>
        <p:nvSpPr>
          <p:cNvPr id="3" name="本文レベル1…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75" cy="3486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4455806" y="4905375"/>
            <a:ext cx="227627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hf hdr="0" ftr="0" dt="0"/>
  <p:txStyles>
    <p:title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8572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0287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2001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3716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23812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47625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71437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95250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119062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142875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166687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190500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214312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572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0287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2001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3716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?hl=ja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" y="1620623"/>
            <a:ext cx="6170463" cy="3255372"/>
            <a:chOff x="0" y="926591"/>
            <a:chExt cx="12192000" cy="5747385"/>
          </a:xfrm>
        </p:grpSpPr>
        <p:pic>
          <p:nvPicPr>
            <p:cNvPr id="3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6591"/>
              <a:ext cx="12191999" cy="57470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57360" y="5658612"/>
              <a:ext cx="1402080" cy="273050"/>
            </a:xfrm>
            <a:custGeom>
              <a:avLst/>
              <a:gdLst/>
              <a:ahLst/>
              <a:cxnLst/>
              <a:rect l="l" t="t" r="r" b="b"/>
              <a:pathLst>
                <a:path w="1402079" h="273050">
                  <a:moveTo>
                    <a:pt x="0" y="272796"/>
                  </a:moveTo>
                  <a:lnTo>
                    <a:pt x="1402079" y="272796"/>
                  </a:lnTo>
                  <a:lnTo>
                    <a:pt x="1402079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5" name="object 5"/>
            <p:cNvSpPr/>
            <p:nvPr/>
          </p:nvSpPr>
          <p:spPr>
            <a:xfrm>
              <a:off x="9826752" y="4931663"/>
              <a:ext cx="463550" cy="668020"/>
            </a:xfrm>
            <a:custGeom>
              <a:avLst/>
              <a:gdLst/>
              <a:ahLst/>
              <a:cxnLst/>
              <a:rect l="l" t="t" r="r" b="b"/>
              <a:pathLst>
                <a:path w="463550" h="668020">
                  <a:moveTo>
                    <a:pt x="347472" y="0"/>
                  </a:moveTo>
                  <a:lnTo>
                    <a:pt x="115824" y="0"/>
                  </a:lnTo>
                  <a:lnTo>
                    <a:pt x="115824" y="435864"/>
                  </a:lnTo>
                  <a:lnTo>
                    <a:pt x="0" y="435864"/>
                  </a:lnTo>
                  <a:lnTo>
                    <a:pt x="231648" y="667512"/>
                  </a:lnTo>
                  <a:lnTo>
                    <a:pt x="463296" y="435864"/>
                  </a:lnTo>
                  <a:lnTo>
                    <a:pt x="347472" y="435864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6" name="object 6"/>
            <p:cNvSpPr/>
            <p:nvPr/>
          </p:nvSpPr>
          <p:spPr>
            <a:xfrm>
              <a:off x="9826752" y="4931663"/>
              <a:ext cx="463550" cy="668020"/>
            </a:xfrm>
            <a:custGeom>
              <a:avLst/>
              <a:gdLst/>
              <a:ahLst/>
              <a:cxnLst/>
              <a:rect l="l" t="t" r="r" b="b"/>
              <a:pathLst>
                <a:path w="463550" h="668020">
                  <a:moveTo>
                    <a:pt x="347472" y="0"/>
                  </a:moveTo>
                  <a:lnTo>
                    <a:pt x="347472" y="435864"/>
                  </a:lnTo>
                  <a:lnTo>
                    <a:pt x="463296" y="435864"/>
                  </a:lnTo>
                  <a:lnTo>
                    <a:pt x="231648" y="667512"/>
                  </a:lnTo>
                  <a:lnTo>
                    <a:pt x="0" y="435864"/>
                  </a:lnTo>
                  <a:lnTo>
                    <a:pt x="115824" y="435864"/>
                  </a:lnTo>
                  <a:lnTo>
                    <a:pt x="115824" y="0"/>
                  </a:lnTo>
                  <a:lnTo>
                    <a:pt x="347472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98017" y="1217538"/>
            <a:ext cx="5510118" cy="317395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spcBef>
                <a:spcPts val="75"/>
              </a:spcBef>
            </a:pPr>
            <a:r>
              <a:rPr sz="2000" b="1" spc="-11">
                <a:latin typeface="YuGothic"/>
                <a:cs typeface="YuGothic"/>
              </a:rPr>
              <a:t>演習授業中の質問対応について</a:t>
            </a:r>
            <a:endParaRPr sz="2000">
              <a:latin typeface="YuGothic"/>
              <a:cs typeface="Yu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3026" y="3229833"/>
            <a:ext cx="3813334" cy="558326"/>
          </a:xfrm>
          <a:prstGeom prst="rect">
            <a:avLst/>
          </a:prstGeom>
          <a:solidFill>
            <a:srgbClr val="FFFFFF"/>
          </a:solidFill>
          <a:ln w="57150">
            <a:solidFill>
              <a:srgbClr val="FF0000"/>
            </a:solidFill>
          </a:ln>
        </p:spPr>
        <p:txBody>
          <a:bodyPr vert="horz" wrap="square" lIns="0" tIns="4286" rIns="0" bIns="0" rtlCol="0">
            <a:spAutoFit/>
          </a:bodyPr>
          <a:lstStyle/>
          <a:p>
            <a:pPr marL="69056" marR="61436"/>
            <a:r>
              <a:rPr sz="1800" dirty="0" err="1">
                <a:latin typeface="Toppan Bunkyu Gothic Regular"/>
                <a:cs typeface="Toppan Bunkyu Gothic Regular"/>
              </a:rPr>
              <a:t>質問内容を入力して</a:t>
            </a:r>
            <a:r>
              <a:rPr sz="1800" dirty="0">
                <a:latin typeface="Toppan Bunkyu Gothic Regular"/>
                <a:cs typeface="Toppan Bunkyu Gothic Regular"/>
              </a:rPr>
              <a:t>、「</a:t>
            </a:r>
            <a:r>
              <a:rPr sz="1800" b="1" dirty="0" err="1">
                <a:latin typeface="YuGothic"/>
                <a:cs typeface="YuGothic"/>
              </a:rPr>
              <a:t>全員</a:t>
            </a:r>
            <a:r>
              <a:rPr sz="1800" spc="-15" dirty="0" err="1">
                <a:latin typeface="Toppan Bunkyu Gothic Regular"/>
                <a:cs typeface="Toppan Bunkyu Gothic Regular"/>
              </a:rPr>
              <a:t>」宛て</a:t>
            </a:r>
            <a:r>
              <a:rPr sz="1800" spc="-11" dirty="0" err="1">
                <a:latin typeface="Toppan Bunkyu Gothic Regular"/>
                <a:cs typeface="Toppan Bunkyu Gothic Regular"/>
              </a:rPr>
              <a:t>に送信してください</a:t>
            </a:r>
            <a:r>
              <a:rPr sz="1800" spc="-11" dirty="0">
                <a:latin typeface="Toppan Bunkyu Gothic Regular"/>
                <a:cs typeface="Toppan Bunkyu Gothic Regular"/>
              </a:rPr>
              <a:t>。</a:t>
            </a:r>
            <a:endParaRPr sz="1800" dirty="0">
              <a:latin typeface="Toppan Bunkyu Gothic Regular"/>
              <a:cs typeface="Toppan Bunkyu Gothic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61855" y="3990009"/>
            <a:ext cx="1751171" cy="253841"/>
          </a:xfrm>
          <a:custGeom>
            <a:avLst/>
            <a:gdLst/>
            <a:ahLst/>
            <a:cxnLst/>
            <a:rect l="l" t="t" r="r" b="b"/>
            <a:pathLst>
              <a:path w="2334895" h="338454">
                <a:moveTo>
                  <a:pt x="0" y="338327"/>
                </a:moveTo>
                <a:lnTo>
                  <a:pt x="2334768" y="338327"/>
                </a:lnTo>
                <a:lnTo>
                  <a:pt x="2334768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844"/>
          </a:p>
        </p:txBody>
      </p:sp>
      <p:sp>
        <p:nvSpPr>
          <p:cNvPr id="10" name="object 10"/>
          <p:cNvSpPr txBox="1"/>
          <p:nvPr/>
        </p:nvSpPr>
        <p:spPr>
          <a:xfrm>
            <a:off x="469632" y="2622250"/>
            <a:ext cx="3011805" cy="1053654"/>
          </a:xfrm>
          <a:prstGeom prst="rect">
            <a:avLst/>
          </a:prstGeom>
          <a:solidFill>
            <a:srgbClr val="FFFFFF"/>
          </a:solidFill>
          <a:ln w="57150">
            <a:solidFill>
              <a:srgbClr val="FF0000"/>
            </a:solidFill>
          </a:ln>
        </p:spPr>
        <p:txBody>
          <a:bodyPr vert="horz" wrap="square" lIns="0" tIns="220504" rIns="0" bIns="0" rtlCol="0">
            <a:spAutoFit/>
          </a:bodyPr>
          <a:lstStyle/>
          <a:p>
            <a:pPr marL="68104" marR="66675" algn="just">
              <a:spcBef>
                <a:spcPts val="1736"/>
              </a:spcBef>
            </a:pPr>
            <a:r>
              <a:rPr sz="1800" spc="75">
                <a:latin typeface="Toppan Bunkyu Gothic Regular"/>
                <a:cs typeface="Toppan Bunkyu Gothic Regular"/>
              </a:rPr>
              <a:t>演習にエラーが出たなど問題があったらリアクション</a:t>
            </a:r>
            <a:r>
              <a:rPr sz="1800" spc="-8">
                <a:latin typeface="Toppan Bunkyu Gothic Regular"/>
                <a:cs typeface="Toppan Bunkyu Gothic Regular"/>
              </a:rPr>
              <a:t>の</a:t>
            </a:r>
            <a:r>
              <a:rPr sz="1800" b="1" spc="-8">
                <a:latin typeface="YuGothic"/>
                <a:cs typeface="YuGothic"/>
              </a:rPr>
              <a:t>挙手</a:t>
            </a:r>
            <a:r>
              <a:rPr sz="1800" spc="-8">
                <a:latin typeface="Toppan Bunkyu Gothic Regular"/>
                <a:cs typeface="Toppan Bunkyu Gothic Regular"/>
              </a:rPr>
              <a:t>を押してください。</a:t>
            </a:r>
            <a:endParaRPr sz="1800">
              <a:latin typeface="Toppan Bunkyu Gothic Regular"/>
              <a:cs typeface="Toppan Bunkyu Gothic Regular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96488" y="3622460"/>
            <a:ext cx="1283494" cy="1367314"/>
            <a:chOff x="3536950" y="4879594"/>
            <a:chExt cx="1711325" cy="1823085"/>
          </a:xfrm>
        </p:grpSpPr>
        <p:sp>
          <p:nvSpPr>
            <p:cNvPr id="12" name="object 12"/>
            <p:cNvSpPr/>
            <p:nvPr/>
          </p:nvSpPr>
          <p:spPr>
            <a:xfrm>
              <a:off x="3543300" y="4885944"/>
              <a:ext cx="463550" cy="451484"/>
            </a:xfrm>
            <a:custGeom>
              <a:avLst/>
              <a:gdLst/>
              <a:ahLst/>
              <a:cxnLst/>
              <a:rect l="l" t="t" r="r" b="b"/>
              <a:pathLst>
                <a:path w="463550" h="451485">
                  <a:moveTo>
                    <a:pt x="347472" y="0"/>
                  </a:moveTo>
                  <a:lnTo>
                    <a:pt x="115824" y="0"/>
                  </a:lnTo>
                  <a:lnTo>
                    <a:pt x="115824" y="225551"/>
                  </a:lnTo>
                  <a:lnTo>
                    <a:pt x="0" y="225551"/>
                  </a:lnTo>
                  <a:lnTo>
                    <a:pt x="231648" y="451103"/>
                  </a:lnTo>
                  <a:lnTo>
                    <a:pt x="463296" y="225551"/>
                  </a:lnTo>
                  <a:lnTo>
                    <a:pt x="347472" y="225551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13" name="object 13"/>
            <p:cNvSpPr/>
            <p:nvPr/>
          </p:nvSpPr>
          <p:spPr>
            <a:xfrm>
              <a:off x="3543300" y="4885944"/>
              <a:ext cx="463550" cy="451484"/>
            </a:xfrm>
            <a:custGeom>
              <a:avLst/>
              <a:gdLst/>
              <a:ahLst/>
              <a:cxnLst/>
              <a:rect l="l" t="t" r="r" b="b"/>
              <a:pathLst>
                <a:path w="463550" h="451485">
                  <a:moveTo>
                    <a:pt x="347472" y="0"/>
                  </a:moveTo>
                  <a:lnTo>
                    <a:pt x="347472" y="225551"/>
                  </a:lnTo>
                  <a:lnTo>
                    <a:pt x="463296" y="225551"/>
                  </a:lnTo>
                  <a:lnTo>
                    <a:pt x="231648" y="451103"/>
                  </a:lnTo>
                  <a:lnTo>
                    <a:pt x="0" y="225551"/>
                  </a:lnTo>
                  <a:lnTo>
                    <a:pt x="115824" y="225551"/>
                  </a:lnTo>
                  <a:lnTo>
                    <a:pt x="115824" y="0"/>
                  </a:lnTo>
                  <a:lnTo>
                    <a:pt x="347472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03419" y="6134100"/>
              <a:ext cx="716280" cy="539750"/>
            </a:xfrm>
            <a:custGeom>
              <a:avLst/>
              <a:gdLst/>
              <a:ahLst/>
              <a:cxnLst/>
              <a:rect l="l" t="t" r="r" b="b"/>
              <a:pathLst>
                <a:path w="716279" h="539750">
                  <a:moveTo>
                    <a:pt x="0" y="539496"/>
                  </a:moveTo>
                  <a:lnTo>
                    <a:pt x="716279" y="539496"/>
                  </a:lnTo>
                  <a:lnTo>
                    <a:pt x="716279" y="0"/>
                  </a:lnTo>
                  <a:lnTo>
                    <a:pt x="0" y="0"/>
                  </a:lnTo>
                  <a:lnTo>
                    <a:pt x="0" y="539496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54623" y="1828536"/>
            <a:ext cx="4447699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800" b="1" spc="-4" err="1">
                <a:solidFill>
                  <a:srgbClr val="FFFFFF"/>
                </a:solidFill>
                <a:latin typeface="YuGothic"/>
                <a:cs typeface="YuGothic"/>
              </a:rPr>
              <a:t>演習授業中の質問をチューターの先生が対応させていただきます</a:t>
            </a:r>
            <a:r>
              <a:rPr sz="1800" b="1" spc="-4">
                <a:solidFill>
                  <a:srgbClr val="FFFFFF"/>
                </a:solidFill>
                <a:latin typeface="YuGothic"/>
                <a:cs typeface="YuGothic"/>
              </a:rPr>
              <a:t>。</a:t>
            </a:r>
            <a:endParaRPr sz="1800">
              <a:latin typeface="YuGothic"/>
              <a:cs typeface="YuGothic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1046"/>
              </a:lnSpc>
            </a:pPr>
            <a:fld id="{81D60167-4931-47E6-BA6A-407CBD079E47}" type="slidenum">
              <a:rPr spc="-19" dirty="0"/>
              <a:pPr marL="28575">
                <a:lnSpc>
                  <a:spcPts val="1046"/>
                </a:lnSpc>
              </a:pPr>
              <a:t>1</a:t>
            </a:fld>
            <a:endParaRPr spc="-19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8FE9289C-8F62-B8D6-C58E-E9AA121F63EE}"/>
              </a:ext>
            </a:extLst>
          </p:cNvPr>
          <p:cNvSpPr txBox="1"/>
          <p:nvPr/>
        </p:nvSpPr>
        <p:spPr>
          <a:xfrm>
            <a:off x="78065" y="321546"/>
            <a:ext cx="8970141" cy="6379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lang="en-US" sz="2000" b="1" spc="-4" err="1">
                <a:solidFill>
                  <a:srgbClr val="00B0F0"/>
                </a:solidFill>
                <a:latin typeface="Meiryo" panose="020B0604030504040204" pitchFamily="34" charset="-128"/>
                <a:ea typeface="Meiryo" panose="020B0604030504040204" pitchFamily="34" charset="-128"/>
                <a:cs typeface="YuGothic"/>
              </a:rPr>
              <a:t>授業準備：Webclassからコードをダウンロードし</a:t>
            </a:r>
            <a:r>
              <a:rPr lang="en-US" sz="2000" b="1" spc="-4">
                <a:solidFill>
                  <a:srgbClr val="00B0F0"/>
                </a:solidFill>
                <a:latin typeface="Meiryo" panose="020B0604030504040204" pitchFamily="34" charset="-128"/>
                <a:ea typeface="Meiryo" panose="020B0604030504040204" pitchFamily="34" charset="-128"/>
                <a:cs typeface="YuGothic"/>
              </a:rPr>
              <a:t>、</a:t>
            </a:r>
          </a:p>
          <a:p>
            <a:pPr marL="9525" marR="3810">
              <a:spcBef>
                <a:spcPts val="75"/>
              </a:spcBef>
            </a:pPr>
            <a:r>
              <a:rPr lang="en-US" sz="2000" b="1" spc="-4">
                <a:solidFill>
                  <a:srgbClr val="00B0F0"/>
                </a:solidFill>
                <a:latin typeface="Meiryo" panose="020B0604030504040204" pitchFamily="34" charset="-128"/>
                <a:ea typeface="Meiryo" panose="020B0604030504040204" pitchFamily="34" charset="-128"/>
                <a:cs typeface="YuGothic"/>
              </a:rPr>
              <a:t>Google </a:t>
            </a:r>
            <a:r>
              <a:rPr lang="en-US" sz="2000" b="1" spc="-4" err="1">
                <a:solidFill>
                  <a:srgbClr val="00B0F0"/>
                </a:solidFill>
                <a:latin typeface="Meiryo" panose="020B0604030504040204" pitchFamily="34" charset="-128"/>
                <a:ea typeface="Meiryo" panose="020B0604030504040204" pitchFamily="34" charset="-128"/>
                <a:cs typeface="YuGothic"/>
              </a:rPr>
              <a:t>colaboratoryで開いておいてください</a:t>
            </a:r>
            <a:endParaRPr sz="2000">
              <a:solidFill>
                <a:srgbClr val="00B0F0"/>
              </a:solidFill>
              <a:latin typeface="Meiryo" panose="020B0604030504040204" pitchFamily="34" charset="-128"/>
              <a:ea typeface="Meiryo" panose="020B0604030504040204" pitchFamily="34" charset="-128"/>
              <a:cs typeface="Yu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円/楕円 536">
            <a:extLst>
              <a:ext uri="{FF2B5EF4-FFF2-40B4-BE49-F238E27FC236}">
                <a16:creationId xmlns:a16="http://schemas.microsoft.com/office/drawing/2014/main" id="{568F829C-B38E-DF08-B673-EF40D5035221}"/>
              </a:ext>
            </a:extLst>
          </p:cNvPr>
          <p:cNvSpPr/>
          <p:nvPr/>
        </p:nvSpPr>
        <p:spPr>
          <a:xfrm>
            <a:off x="3616633" y="2653471"/>
            <a:ext cx="432000" cy="43200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cxnSp>
        <p:nvCxnSpPr>
          <p:cNvPr id="532" name="直線コネクタ 531">
            <a:extLst>
              <a:ext uri="{FF2B5EF4-FFF2-40B4-BE49-F238E27FC236}">
                <a16:creationId xmlns:a16="http://schemas.microsoft.com/office/drawing/2014/main" id="{41ED5553-EE0D-7363-CCA2-98EC0FEBCCB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3390213" y="3595345"/>
            <a:ext cx="167589" cy="214601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A46BFA1-31B7-1BA5-A7C6-7452558E3417}"/>
              </a:ext>
            </a:extLst>
          </p:cNvPr>
          <p:cNvSpPr txBox="1"/>
          <p:nvPr/>
        </p:nvSpPr>
        <p:spPr>
          <a:xfrm>
            <a:off x="567907" y="523662"/>
            <a:ext cx="656590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r>
              <a:rPr lang="ja-JP" altLang="en-US" sz="1800"/>
              <a:t>分類線を引くアルゴリズムとしてサポートベクターを使う</a:t>
            </a: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52D06A35-CED4-6944-7D10-4D9C74EA3E37}"/>
              </a:ext>
            </a:extLst>
          </p:cNvPr>
          <p:cNvCxnSpPr>
            <a:cxnSpLocks/>
          </p:cNvCxnSpPr>
          <p:nvPr/>
        </p:nvCxnSpPr>
        <p:spPr>
          <a:xfrm flipV="1">
            <a:off x="2927927" y="2110148"/>
            <a:ext cx="2538041" cy="1804669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C85FC49-A22D-83CF-799F-C7F8E9DA101E}"/>
              </a:ext>
            </a:extLst>
          </p:cNvPr>
          <p:cNvCxnSpPr>
            <a:cxnSpLocks/>
          </p:cNvCxnSpPr>
          <p:nvPr/>
        </p:nvCxnSpPr>
        <p:spPr>
          <a:xfrm>
            <a:off x="2818632" y="1559399"/>
            <a:ext cx="0" cy="2520000"/>
          </a:xfrm>
          <a:prstGeom prst="line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head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3EFED84-D29E-6850-189A-4837BD62D28B}"/>
              </a:ext>
            </a:extLst>
          </p:cNvPr>
          <p:cNvCxnSpPr>
            <a:cxnSpLocks/>
          </p:cNvCxnSpPr>
          <p:nvPr/>
        </p:nvCxnSpPr>
        <p:spPr>
          <a:xfrm flipH="1">
            <a:off x="2846739" y="4051694"/>
            <a:ext cx="2880000" cy="0"/>
          </a:xfrm>
          <a:prstGeom prst="line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head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リンゴ">
            <a:extLst>
              <a:ext uri="{FF2B5EF4-FFF2-40B4-BE49-F238E27FC236}">
                <a16:creationId xmlns:a16="http://schemas.microsoft.com/office/drawing/2014/main" id="{96643799-F42B-EE25-1B8E-9B1212758477}"/>
              </a:ext>
            </a:extLst>
          </p:cNvPr>
          <p:cNvSpPr>
            <a:spLocks noChangeAspect="1"/>
          </p:cNvSpPr>
          <p:nvPr/>
        </p:nvSpPr>
        <p:spPr>
          <a:xfrm>
            <a:off x="3336346" y="1733469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リンゴ">
            <a:extLst>
              <a:ext uri="{FF2B5EF4-FFF2-40B4-BE49-F238E27FC236}">
                <a16:creationId xmlns:a16="http://schemas.microsoft.com/office/drawing/2014/main" id="{2236EED2-567C-F125-0F6B-F3AFB3F7D091}"/>
              </a:ext>
            </a:extLst>
          </p:cNvPr>
          <p:cNvSpPr>
            <a:spLocks noChangeAspect="1"/>
          </p:cNvSpPr>
          <p:nvPr/>
        </p:nvSpPr>
        <p:spPr>
          <a:xfrm>
            <a:off x="3113842" y="2132757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8" name="リンゴ">
            <a:extLst>
              <a:ext uri="{FF2B5EF4-FFF2-40B4-BE49-F238E27FC236}">
                <a16:creationId xmlns:a16="http://schemas.microsoft.com/office/drawing/2014/main" id="{226734C4-D9EE-F82A-7A48-C00BD0CF5557}"/>
              </a:ext>
            </a:extLst>
          </p:cNvPr>
          <p:cNvSpPr>
            <a:spLocks noChangeAspect="1"/>
          </p:cNvSpPr>
          <p:nvPr/>
        </p:nvSpPr>
        <p:spPr>
          <a:xfrm>
            <a:off x="3143075" y="2885893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9" name="リンゴ">
            <a:extLst>
              <a:ext uri="{FF2B5EF4-FFF2-40B4-BE49-F238E27FC236}">
                <a16:creationId xmlns:a16="http://schemas.microsoft.com/office/drawing/2014/main" id="{A3369CD1-CC53-9448-4672-7A93E66BCC64}"/>
              </a:ext>
            </a:extLst>
          </p:cNvPr>
          <p:cNvSpPr>
            <a:spLocks noChangeAspect="1"/>
          </p:cNvSpPr>
          <p:nvPr/>
        </p:nvSpPr>
        <p:spPr>
          <a:xfrm>
            <a:off x="3546658" y="2272965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0" name="リンゴ">
            <a:extLst>
              <a:ext uri="{FF2B5EF4-FFF2-40B4-BE49-F238E27FC236}">
                <a16:creationId xmlns:a16="http://schemas.microsoft.com/office/drawing/2014/main" id="{3BDE457D-FE9A-3D76-FBF2-BA5E1AC67DB9}"/>
              </a:ext>
            </a:extLst>
          </p:cNvPr>
          <p:cNvSpPr>
            <a:spLocks noChangeAspect="1"/>
          </p:cNvSpPr>
          <p:nvPr/>
        </p:nvSpPr>
        <p:spPr>
          <a:xfrm>
            <a:off x="3717318" y="2759893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1" name="リンゴ">
            <a:extLst>
              <a:ext uri="{FF2B5EF4-FFF2-40B4-BE49-F238E27FC236}">
                <a16:creationId xmlns:a16="http://schemas.microsoft.com/office/drawing/2014/main" id="{0BDE7967-ABCA-EA28-CF31-463A6E4EDE0A}"/>
              </a:ext>
            </a:extLst>
          </p:cNvPr>
          <p:cNvSpPr>
            <a:spLocks noChangeAspect="1"/>
          </p:cNvSpPr>
          <p:nvPr/>
        </p:nvSpPr>
        <p:spPr>
          <a:xfrm>
            <a:off x="4045775" y="1858148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2" name="リンゴ">
            <a:extLst>
              <a:ext uri="{FF2B5EF4-FFF2-40B4-BE49-F238E27FC236}">
                <a16:creationId xmlns:a16="http://schemas.microsoft.com/office/drawing/2014/main" id="{6C1C0867-79C3-1652-AD83-A0428137E717}"/>
              </a:ext>
            </a:extLst>
          </p:cNvPr>
          <p:cNvSpPr>
            <a:spLocks noChangeAspect="1"/>
          </p:cNvSpPr>
          <p:nvPr/>
        </p:nvSpPr>
        <p:spPr>
          <a:xfrm>
            <a:off x="4157173" y="2363292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3" name="レモン/ライム">
            <a:extLst>
              <a:ext uri="{FF2B5EF4-FFF2-40B4-BE49-F238E27FC236}">
                <a16:creationId xmlns:a16="http://schemas.microsoft.com/office/drawing/2014/main" id="{8CE5B1C3-8BDA-53BC-FD3F-38ED7BCCE607}"/>
              </a:ext>
            </a:extLst>
          </p:cNvPr>
          <p:cNvSpPr>
            <a:spLocks noChangeAspect="1"/>
          </p:cNvSpPr>
          <p:nvPr/>
        </p:nvSpPr>
        <p:spPr>
          <a:xfrm>
            <a:off x="4499997" y="3022224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4" name="レモン/ライム">
            <a:extLst>
              <a:ext uri="{FF2B5EF4-FFF2-40B4-BE49-F238E27FC236}">
                <a16:creationId xmlns:a16="http://schemas.microsoft.com/office/drawing/2014/main" id="{611DC86D-06AF-1163-A90A-D6AA0809E5B8}"/>
              </a:ext>
            </a:extLst>
          </p:cNvPr>
          <p:cNvSpPr>
            <a:spLocks noChangeAspect="1"/>
          </p:cNvSpPr>
          <p:nvPr/>
        </p:nvSpPr>
        <p:spPr>
          <a:xfrm>
            <a:off x="3881671" y="3420877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5" name="レモン/ライム">
            <a:extLst>
              <a:ext uri="{FF2B5EF4-FFF2-40B4-BE49-F238E27FC236}">
                <a16:creationId xmlns:a16="http://schemas.microsoft.com/office/drawing/2014/main" id="{A67A026A-CA0E-EC2C-1849-1D0C9C544FD8}"/>
              </a:ext>
            </a:extLst>
          </p:cNvPr>
          <p:cNvSpPr>
            <a:spLocks noChangeAspect="1"/>
          </p:cNvSpPr>
          <p:nvPr/>
        </p:nvSpPr>
        <p:spPr>
          <a:xfrm>
            <a:off x="4516887" y="3658958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" name="レモン/ライム">
            <a:extLst>
              <a:ext uri="{FF2B5EF4-FFF2-40B4-BE49-F238E27FC236}">
                <a16:creationId xmlns:a16="http://schemas.microsoft.com/office/drawing/2014/main" id="{7726C3DB-25C7-6472-2B1D-EDC40E419107}"/>
              </a:ext>
            </a:extLst>
          </p:cNvPr>
          <p:cNvSpPr>
            <a:spLocks noChangeAspect="1"/>
          </p:cNvSpPr>
          <p:nvPr/>
        </p:nvSpPr>
        <p:spPr>
          <a:xfrm>
            <a:off x="5123665" y="3456550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7" name="レモン/ライム">
            <a:extLst>
              <a:ext uri="{FF2B5EF4-FFF2-40B4-BE49-F238E27FC236}">
                <a16:creationId xmlns:a16="http://schemas.microsoft.com/office/drawing/2014/main" id="{4E64475C-8410-9B03-2C40-F1E7E46376D9}"/>
              </a:ext>
            </a:extLst>
          </p:cNvPr>
          <p:cNvSpPr>
            <a:spLocks noChangeAspect="1"/>
          </p:cNvSpPr>
          <p:nvPr/>
        </p:nvSpPr>
        <p:spPr>
          <a:xfrm>
            <a:off x="4974826" y="2653471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8" name="レモン/ライム">
            <a:extLst>
              <a:ext uri="{FF2B5EF4-FFF2-40B4-BE49-F238E27FC236}">
                <a16:creationId xmlns:a16="http://schemas.microsoft.com/office/drawing/2014/main" id="{0A69A455-8B45-060E-233E-D2778BEA5948}"/>
              </a:ext>
            </a:extLst>
          </p:cNvPr>
          <p:cNvSpPr>
            <a:spLocks noChangeAspect="1"/>
          </p:cNvSpPr>
          <p:nvPr/>
        </p:nvSpPr>
        <p:spPr>
          <a:xfrm>
            <a:off x="3386650" y="3701946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9" name="レモン/ライム">
            <a:extLst>
              <a:ext uri="{FF2B5EF4-FFF2-40B4-BE49-F238E27FC236}">
                <a16:creationId xmlns:a16="http://schemas.microsoft.com/office/drawing/2014/main" id="{A1576797-C0C5-0E4E-5517-7E9DFB6998E4}"/>
              </a:ext>
            </a:extLst>
          </p:cNvPr>
          <p:cNvSpPr>
            <a:spLocks noChangeAspect="1"/>
          </p:cNvSpPr>
          <p:nvPr/>
        </p:nvSpPr>
        <p:spPr>
          <a:xfrm>
            <a:off x="5363002" y="2885893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BB5A783-C0EC-E251-71B6-87DD3641D518}"/>
              </a:ext>
            </a:extLst>
          </p:cNvPr>
          <p:cNvSpPr txBox="1"/>
          <p:nvPr/>
        </p:nvSpPr>
        <p:spPr>
          <a:xfrm>
            <a:off x="2536503" y="1180252"/>
            <a:ext cx="56425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硬さ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E4F60D4-5D96-C4D3-27FD-8B14FEF00E71}"/>
              </a:ext>
            </a:extLst>
          </p:cNvPr>
          <p:cNvSpPr txBox="1"/>
          <p:nvPr/>
        </p:nvSpPr>
        <p:spPr>
          <a:xfrm>
            <a:off x="5206719" y="4094776"/>
            <a:ext cx="56425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酸味</a:t>
            </a:r>
          </a:p>
        </p:txBody>
      </p:sp>
      <p:cxnSp>
        <p:nvCxnSpPr>
          <p:cNvPr id="535" name="直線コネクタ 534">
            <a:extLst>
              <a:ext uri="{FF2B5EF4-FFF2-40B4-BE49-F238E27FC236}">
                <a16:creationId xmlns:a16="http://schemas.microsoft.com/office/drawing/2014/main" id="{A29CEBB4-2F9A-18FD-78A3-5D60C3177509}"/>
              </a:ext>
            </a:extLst>
          </p:cNvPr>
          <p:cNvCxnSpPr>
            <a:cxnSpLocks/>
          </p:cNvCxnSpPr>
          <p:nvPr/>
        </p:nvCxnSpPr>
        <p:spPr>
          <a:xfrm>
            <a:off x="3885233" y="3004431"/>
            <a:ext cx="143040" cy="15634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8" name="円/楕円 537">
            <a:extLst>
              <a:ext uri="{FF2B5EF4-FFF2-40B4-BE49-F238E27FC236}">
                <a16:creationId xmlns:a16="http://schemas.microsoft.com/office/drawing/2014/main" id="{74549132-12E3-475E-AAA2-486C68969B29}"/>
              </a:ext>
            </a:extLst>
          </p:cNvPr>
          <p:cNvSpPr/>
          <p:nvPr/>
        </p:nvSpPr>
        <p:spPr>
          <a:xfrm>
            <a:off x="3330658" y="3593946"/>
            <a:ext cx="432000" cy="432000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cxnSp>
        <p:nvCxnSpPr>
          <p:cNvPr id="540" name="直線コネクタ 539">
            <a:extLst>
              <a:ext uri="{FF2B5EF4-FFF2-40B4-BE49-F238E27FC236}">
                <a16:creationId xmlns:a16="http://schemas.microsoft.com/office/drawing/2014/main" id="{CAA754A9-1BA2-DD11-B49F-A76007F9051E}"/>
              </a:ext>
            </a:extLst>
          </p:cNvPr>
          <p:cNvCxnSpPr>
            <a:stCxn id="537" idx="3"/>
          </p:cNvCxnSpPr>
          <p:nvPr/>
        </p:nvCxnSpPr>
        <p:spPr>
          <a:xfrm flipH="1">
            <a:off x="2536503" y="3022206"/>
            <a:ext cx="1143395" cy="679740"/>
          </a:xfrm>
          <a:prstGeom prst="line">
            <a:avLst/>
          </a:prstGeom>
          <a:noFill/>
          <a:ln w="19050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1" name="直線コネクタ 540">
            <a:extLst>
              <a:ext uri="{FF2B5EF4-FFF2-40B4-BE49-F238E27FC236}">
                <a16:creationId xmlns:a16="http://schemas.microsoft.com/office/drawing/2014/main" id="{877B45A6-427E-395E-B3EF-D9177E4BE8B2}"/>
              </a:ext>
            </a:extLst>
          </p:cNvPr>
          <p:cNvCxnSpPr>
            <a:cxnSpLocks/>
            <a:stCxn id="538" idx="2"/>
          </p:cNvCxnSpPr>
          <p:nvPr/>
        </p:nvCxnSpPr>
        <p:spPr>
          <a:xfrm flipH="1" flipV="1">
            <a:off x="2536503" y="3709633"/>
            <a:ext cx="794155" cy="100313"/>
          </a:xfrm>
          <a:prstGeom prst="line">
            <a:avLst/>
          </a:prstGeom>
          <a:noFill/>
          <a:ln w="19050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44" name="テキスト ボックス 543">
            <a:extLst>
              <a:ext uri="{FF2B5EF4-FFF2-40B4-BE49-F238E27FC236}">
                <a16:creationId xmlns:a16="http://schemas.microsoft.com/office/drawing/2014/main" id="{0AAA5C74-5153-4EA2-0D31-16BEC58005C8}"/>
              </a:ext>
            </a:extLst>
          </p:cNvPr>
          <p:cNvSpPr txBox="1"/>
          <p:nvPr/>
        </p:nvSpPr>
        <p:spPr>
          <a:xfrm>
            <a:off x="338630" y="3504448"/>
            <a:ext cx="215443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サポートベクター</a:t>
            </a:r>
          </a:p>
        </p:txBody>
      </p:sp>
      <p:sp>
        <p:nvSpPr>
          <p:cNvPr id="545" name="テキスト ボックス 544">
            <a:extLst>
              <a:ext uri="{FF2B5EF4-FFF2-40B4-BE49-F238E27FC236}">
                <a16:creationId xmlns:a16="http://schemas.microsoft.com/office/drawing/2014/main" id="{F8BA2114-93EE-1E86-5BF9-6A162743F05F}"/>
              </a:ext>
            </a:extLst>
          </p:cNvPr>
          <p:cNvSpPr txBox="1"/>
          <p:nvPr/>
        </p:nvSpPr>
        <p:spPr>
          <a:xfrm>
            <a:off x="454954" y="3817633"/>
            <a:ext cx="212147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一番データ分類線に近いデータ</a:t>
            </a:r>
          </a:p>
        </p:txBody>
      </p:sp>
      <p:sp>
        <p:nvSpPr>
          <p:cNvPr id="547" name="テキスト ボックス 546">
            <a:extLst>
              <a:ext uri="{FF2B5EF4-FFF2-40B4-BE49-F238E27FC236}">
                <a16:creationId xmlns:a16="http://schemas.microsoft.com/office/drawing/2014/main" id="{B57BF5DB-FBCA-9841-30CE-0E58F652DE6C}"/>
              </a:ext>
            </a:extLst>
          </p:cNvPr>
          <p:cNvSpPr txBox="1"/>
          <p:nvPr/>
        </p:nvSpPr>
        <p:spPr>
          <a:xfrm>
            <a:off x="5007689" y="1693773"/>
            <a:ext cx="148758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データ分類線</a:t>
            </a:r>
          </a:p>
        </p:txBody>
      </p:sp>
      <p:sp>
        <p:nvSpPr>
          <p:cNvPr id="548" name="リンゴ">
            <a:extLst>
              <a:ext uri="{FF2B5EF4-FFF2-40B4-BE49-F238E27FC236}">
                <a16:creationId xmlns:a16="http://schemas.microsoft.com/office/drawing/2014/main" id="{B398FC6C-F45A-9178-4502-2D1D0B72F5ED}"/>
              </a:ext>
            </a:extLst>
          </p:cNvPr>
          <p:cNvSpPr>
            <a:spLocks noChangeAspect="1"/>
          </p:cNvSpPr>
          <p:nvPr/>
        </p:nvSpPr>
        <p:spPr>
          <a:xfrm>
            <a:off x="4577310" y="1969106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49" name="円/楕円 548">
            <a:extLst>
              <a:ext uri="{FF2B5EF4-FFF2-40B4-BE49-F238E27FC236}">
                <a16:creationId xmlns:a16="http://schemas.microsoft.com/office/drawing/2014/main" id="{704B90B8-4909-0EC5-99FE-47FDCF67BC0A}"/>
              </a:ext>
            </a:extLst>
          </p:cNvPr>
          <p:cNvSpPr>
            <a:spLocks noChangeAspect="1"/>
          </p:cNvSpPr>
          <p:nvPr/>
        </p:nvSpPr>
        <p:spPr>
          <a:xfrm>
            <a:off x="3818653" y="2952585"/>
            <a:ext cx="324000" cy="3240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550" name="円/楕円 549">
            <a:extLst>
              <a:ext uri="{FF2B5EF4-FFF2-40B4-BE49-F238E27FC236}">
                <a16:creationId xmlns:a16="http://schemas.microsoft.com/office/drawing/2014/main" id="{85175DB9-BCBB-2E13-8F39-68E7D49067DC}"/>
              </a:ext>
            </a:extLst>
          </p:cNvPr>
          <p:cNvSpPr>
            <a:spLocks noChangeAspect="1"/>
          </p:cNvSpPr>
          <p:nvPr/>
        </p:nvSpPr>
        <p:spPr>
          <a:xfrm>
            <a:off x="3262670" y="3486953"/>
            <a:ext cx="324000" cy="3240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cxnSp>
        <p:nvCxnSpPr>
          <p:cNvPr id="551" name="直線コネクタ 550">
            <a:extLst>
              <a:ext uri="{FF2B5EF4-FFF2-40B4-BE49-F238E27FC236}">
                <a16:creationId xmlns:a16="http://schemas.microsoft.com/office/drawing/2014/main" id="{02002E80-8E6B-BAD3-060F-05F61C046B46}"/>
              </a:ext>
            </a:extLst>
          </p:cNvPr>
          <p:cNvCxnSpPr>
            <a:cxnSpLocks/>
          </p:cNvCxnSpPr>
          <p:nvPr/>
        </p:nvCxnSpPr>
        <p:spPr>
          <a:xfrm>
            <a:off x="4106938" y="3215014"/>
            <a:ext cx="1685847" cy="208706"/>
          </a:xfrm>
          <a:prstGeom prst="line">
            <a:avLst/>
          </a:prstGeom>
          <a:noFill/>
          <a:ln w="19050" cap="flat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4" name="直線コネクタ 553">
            <a:extLst>
              <a:ext uri="{FF2B5EF4-FFF2-40B4-BE49-F238E27FC236}">
                <a16:creationId xmlns:a16="http://schemas.microsoft.com/office/drawing/2014/main" id="{338E01F0-4522-E14F-3582-B8F54DBCF823}"/>
              </a:ext>
            </a:extLst>
          </p:cNvPr>
          <p:cNvCxnSpPr>
            <a:cxnSpLocks/>
            <a:stCxn id="550" idx="6"/>
          </p:cNvCxnSpPr>
          <p:nvPr/>
        </p:nvCxnSpPr>
        <p:spPr>
          <a:xfrm flipV="1">
            <a:off x="3586670" y="3437928"/>
            <a:ext cx="2206115" cy="211025"/>
          </a:xfrm>
          <a:prstGeom prst="line">
            <a:avLst/>
          </a:prstGeom>
          <a:noFill/>
          <a:ln w="19050" cap="flat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8" name="テキスト ボックス 557">
            <a:extLst>
              <a:ext uri="{FF2B5EF4-FFF2-40B4-BE49-F238E27FC236}">
                <a16:creationId xmlns:a16="http://schemas.microsoft.com/office/drawing/2014/main" id="{B400D06C-35DB-6563-DFCD-4DF21AE4B753}"/>
              </a:ext>
            </a:extLst>
          </p:cNvPr>
          <p:cNvSpPr txBox="1"/>
          <p:nvPr/>
        </p:nvSpPr>
        <p:spPr>
          <a:xfrm>
            <a:off x="5789968" y="3252044"/>
            <a:ext cx="112851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マージン</a:t>
            </a:r>
          </a:p>
        </p:txBody>
      </p:sp>
      <p:sp>
        <p:nvSpPr>
          <p:cNvPr id="559" name="テキスト ボックス 558">
            <a:extLst>
              <a:ext uri="{FF2B5EF4-FFF2-40B4-BE49-F238E27FC236}">
                <a16:creationId xmlns:a16="http://schemas.microsoft.com/office/drawing/2014/main" id="{CCBD99C3-1C6F-19F3-0F5F-A59E0C974081}"/>
              </a:ext>
            </a:extLst>
          </p:cNvPr>
          <p:cNvSpPr txBox="1"/>
          <p:nvPr/>
        </p:nvSpPr>
        <p:spPr>
          <a:xfrm>
            <a:off x="6116785" y="3636877"/>
            <a:ext cx="259398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サポートベクターからデータ分類線への直線距離</a:t>
            </a:r>
          </a:p>
        </p:txBody>
      </p:sp>
      <p:sp>
        <p:nvSpPr>
          <p:cNvPr id="560" name="テキスト ボックス 559">
            <a:extLst>
              <a:ext uri="{FF2B5EF4-FFF2-40B4-BE49-F238E27FC236}">
                <a16:creationId xmlns:a16="http://schemas.microsoft.com/office/drawing/2014/main" id="{F65FB6C9-6A9B-83E8-A841-C6CB8D27A9C4}"/>
              </a:ext>
            </a:extLst>
          </p:cNvPr>
          <p:cNvSpPr txBox="1"/>
          <p:nvPr/>
        </p:nvSpPr>
        <p:spPr>
          <a:xfrm>
            <a:off x="290172" y="4629704"/>
            <a:ext cx="817691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1" i="0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マージンが最大化したデータ分類線を引くのが</a:t>
            </a:r>
            <a:r>
              <a:rPr kumimoji="0" lang="en-US" altLang="ja-JP" sz="2000" b="1" i="0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SVM</a:t>
            </a:r>
            <a:r>
              <a:rPr kumimoji="0" lang="ja-JP" altLang="en-US" sz="2000" b="1" i="0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のアルゴリズム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FE055ED-19AF-00FF-AB9F-FC9260B03E4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22" name="5 ) 決定木(decision tree)">
            <a:extLst>
              <a:ext uri="{FF2B5EF4-FFF2-40B4-BE49-F238E27FC236}">
                <a16:creationId xmlns:a16="http://schemas.microsoft.com/office/drawing/2014/main" id="{B817E14E-7EB7-09F0-2187-147621B4A802}"/>
              </a:ext>
            </a:extLst>
          </p:cNvPr>
          <p:cNvSpPr txBox="1"/>
          <p:nvPr/>
        </p:nvSpPr>
        <p:spPr>
          <a:xfrm>
            <a:off x="150876" y="94541"/>
            <a:ext cx="7748587" cy="35009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lang="en-US" sz="2025" dirty="0" err="1"/>
              <a:t>サポートベクターマシン</a:t>
            </a:r>
            <a:r>
              <a:rPr lang="en-US" sz="2025" dirty="0"/>
              <a:t> (SVM, support vector machine)</a:t>
            </a:r>
            <a:endParaRPr sz="2025" dirty="0"/>
          </a:p>
        </p:txBody>
      </p:sp>
    </p:spTree>
    <p:extLst>
      <p:ext uri="{BB962C8B-B14F-4D97-AF65-F5344CB8AC3E}">
        <p14:creationId xmlns:p14="http://schemas.microsoft.com/office/powerpoint/2010/main" val="297031400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四角形"/>
          <p:cNvSpPr/>
          <p:nvPr/>
        </p:nvSpPr>
        <p:spPr>
          <a:xfrm>
            <a:off x="3438" y="3271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52D06A35-CED4-6944-7D10-4D9C74EA3E37}"/>
              </a:ext>
            </a:extLst>
          </p:cNvPr>
          <p:cNvCxnSpPr>
            <a:cxnSpLocks/>
          </p:cNvCxnSpPr>
          <p:nvPr/>
        </p:nvCxnSpPr>
        <p:spPr>
          <a:xfrm flipV="1">
            <a:off x="2061235" y="2126051"/>
            <a:ext cx="2538041" cy="1804669"/>
          </a:xfrm>
          <a:prstGeom prst="line">
            <a:avLst/>
          </a:prstGeom>
          <a:noFill/>
          <a:ln w="19050" cap="flat">
            <a:solidFill>
              <a:schemeClr val="accent1">
                <a:alpha val="37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C85FC49-A22D-83CF-799F-C7F8E9DA101E}"/>
              </a:ext>
            </a:extLst>
          </p:cNvPr>
          <p:cNvCxnSpPr>
            <a:cxnSpLocks/>
          </p:cNvCxnSpPr>
          <p:nvPr/>
        </p:nvCxnSpPr>
        <p:spPr>
          <a:xfrm>
            <a:off x="1951940" y="1575302"/>
            <a:ext cx="0" cy="2520000"/>
          </a:xfrm>
          <a:prstGeom prst="line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head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3EFED84-D29E-6850-189A-4837BD62D28B}"/>
              </a:ext>
            </a:extLst>
          </p:cNvPr>
          <p:cNvCxnSpPr>
            <a:cxnSpLocks/>
          </p:cNvCxnSpPr>
          <p:nvPr/>
        </p:nvCxnSpPr>
        <p:spPr>
          <a:xfrm flipH="1">
            <a:off x="1980047" y="4067597"/>
            <a:ext cx="2880000" cy="0"/>
          </a:xfrm>
          <a:prstGeom prst="line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head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リンゴ">
            <a:extLst>
              <a:ext uri="{FF2B5EF4-FFF2-40B4-BE49-F238E27FC236}">
                <a16:creationId xmlns:a16="http://schemas.microsoft.com/office/drawing/2014/main" id="{96643799-F42B-EE25-1B8E-9B1212758477}"/>
              </a:ext>
            </a:extLst>
          </p:cNvPr>
          <p:cNvSpPr>
            <a:spLocks noChangeAspect="1"/>
          </p:cNvSpPr>
          <p:nvPr/>
        </p:nvSpPr>
        <p:spPr>
          <a:xfrm>
            <a:off x="2469654" y="1749372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リンゴ">
            <a:extLst>
              <a:ext uri="{FF2B5EF4-FFF2-40B4-BE49-F238E27FC236}">
                <a16:creationId xmlns:a16="http://schemas.microsoft.com/office/drawing/2014/main" id="{2236EED2-567C-F125-0F6B-F3AFB3F7D091}"/>
              </a:ext>
            </a:extLst>
          </p:cNvPr>
          <p:cNvSpPr>
            <a:spLocks noChangeAspect="1"/>
          </p:cNvSpPr>
          <p:nvPr/>
        </p:nvSpPr>
        <p:spPr>
          <a:xfrm>
            <a:off x="2247150" y="2148660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8" name="リンゴ">
            <a:extLst>
              <a:ext uri="{FF2B5EF4-FFF2-40B4-BE49-F238E27FC236}">
                <a16:creationId xmlns:a16="http://schemas.microsoft.com/office/drawing/2014/main" id="{226734C4-D9EE-F82A-7A48-C00BD0CF5557}"/>
              </a:ext>
            </a:extLst>
          </p:cNvPr>
          <p:cNvSpPr>
            <a:spLocks noChangeAspect="1"/>
          </p:cNvSpPr>
          <p:nvPr/>
        </p:nvSpPr>
        <p:spPr>
          <a:xfrm>
            <a:off x="2276383" y="2901796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9" name="リンゴ">
            <a:extLst>
              <a:ext uri="{FF2B5EF4-FFF2-40B4-BE49-F238E27FC236}">
                <a16:creationId xmlns:a16="http://schemas.microsoft.com/office/drawing/2014/main" id="{A3369CD1-CC53-9448-4672-7A93E66BCC64}"/>
              </a:ext>
            </a:extLst>
          </p:cNvPr>
          <p:cNvSpPr>
            <a:spLocks noChangeAspect="1"/>
          </p:cNvSpPr>
          <p:nvPr/>
        </p:nvSpPr>
        <p:spPr>
          <a:xfrm>
            <a:off x="2679966" y="2288868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0" name="リンゴ">
            <a:extLst>
              <a:ext uri="{FF2B5EF4-FFF2-40B4-BE49-F238E27FC236}">
                <a16:creationId xmlns:a16="http://schemas.microsoft.com/office/drawing/2014/main" id="{3BDE457D-FE9A-3D76-FBF2-BA5E1AC67DB9}"/>
              </a:ext>
            </a:extLst>
          </p:cNvPr>
          <p:cNvSpPr>
            <a:spLocks noChangeAspect="1"/>
          </p:cNvSpPr>
          <p:nvPr/>
        </p:nvSpPr>
        <p:spPr>
          <a:xfrm>
            <a:off x="2864802" y="2811236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1" name="リンゴ">
            <a:extLst>
              <a:ext uri="{FF2B5EF4-FFF2-40B4-BE49-F238E27FC236}">
                <a16:creationId xmlns:a16="http://schemas.microsoft.com/office/drawing/2014/main" id="{0BDE7967-ABCA-EA28-CF31-463A6E4EDE0A}"/>
              </a:ext>
            </a:extLst>
          </p:cNvPr>
          <p:cNvSpPr>
            <a:spLocks noChangeAspect="1"/>
          </p:cNvSpPr>
          <p:nvPr/>
        </p:nvSpPr>
        <p:spPr>
          <a:xfrm>
            <a:off x="3179083" y="1874051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2" name="リンゴ">
            <a:extLst>
              <a:ext uri="{FF2B5EF4-FFF2-40B4-BE49-F238E27FC236}">
                <a16:creationId xmlns:a16="http://schemas.microsoft.com/office/drawing/2014/main" id="{6C1C0867-79C3-1652-AD83-A0428137E717}"/>
              </a:ext>
            </a:extLst>
          </p:cNvPr>
          <p:cNvSpPr>
            <a:spLocks noChangeAspect="1"/>
          </p:cNvSpPr>
          <p:nvPr/>
        </p:nvSpPr>
        <p:spPr>
          <a:xfrm>
            <a:off x="3290481" y="2379195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3" name="レモン/ライム">
            <a:extLst>
              <a:ext uri="{FF2B5EF4-FFF2-40B4-BE49-F238E27FC236}">
                <a16:creationId xmlns:a16="http://schemas.microsoft.com/office/drawing/2014/main" id="{8CE5B1C3-8BDA-53BC-FD3F-38ED7BCCE607}"/>
              </a:ext>
            </a:extLst>
          </p:cNvPr>
          <p:cNvSpPr>
            <a:spLocks noChangeAspect="1"/>
          </p:cNvSpPr>
          <p:nvPr/>
        </p:nvSpPr>
        <p:spPr>
          <a:xfrm>
            <a:off x="3633305" y="3038127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4" name="レモン/ライム">
            <a:extLst>
              <a:ext uri="{FF2B5EF4-FFF2-40B4-BE49-F238E27FC236}">
                <a16:creationId xmlns:a16="http://schemas.microsoft.com/office/drawing/2014/main" id="{611DC86D-06AF-1163-A90A-D6AA0809E5B8}"/>
              </a:ext>
            </a:extLst>
          </p:cNvPr>
          <p:cNvSpPr>
            <a:spLocks noChangeAspect="1"/>
          </p:cNvSpPr>
          <p:nvPr/>
        </p:nvSpPr>
        <p:spPr>
          <a:xfrm>
            <a:off x="3014979" y="3436780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5" name="レモン/ライム">
            <a:extLst>
              <a:ext uri="{FF2B5EF4-FFF2-40B4-BE49-F238E27FC236}">
                <a16:creationId xmlns:a16="http://schemas.microsoft.com/office/drawing/2014/main" id="{A67A026A-CA0E-EC2C-1849-1D0C9C544FD8}"/>
              </a:ext>
            </a:extLst>
          </p:cNvPr>
          <p:cNvSpPr>
            <a:spLocks noChangeAspect="1"/>
          </p:cNvSpPr>
          <p:nvPr/>
        </p:nvSpPr>
        <p:spPr>
          <a:xfrm>
            <a:off x="3650195" y="3674861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" name="レモン/ライム">
            <a:extLst>
              <a:ext uri="{FF2B5EF4-FFF2-40B4-BE49-F238E27FC236}">
                <a16:creationId xmlns:a16="http://schemas.microsoft.com/office/drawing/2014/main" id="{7726C3DB-25C7-6472-2B1D-EDC40E419107}"/>
              </a:ext>
            </a:extLst>
          </p:cNvPr>
          <p:cNvSpPr>
            <a:spLocks noChangeAspect="1"/>
          </p:cNvSpPr>
          <p:nvPr/>
        </p:nvSpPr>
        <p:spPr>
          <a:xfrm>
            <a:off x="4256973" y="3472453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7" name="レモン/ライム">
            <a:extLst>
              <a:ext uri="{FF2B5EF4-FFF2-40B4-BE49-F238E27FC236}">
                <a16:creationId xmlns:a16="http://schemas.microsoft.com/office/drawing/2014/main" id="{4E64475C-8410-9B03-2C40-F1E7E46376D9}"/>
              </a:ext>
            </a:extLst>
          </p:cNvPr>
          <p:cNvSpPr>
            <a:spLocks noChangeAspect="1"/>
          </p:cNvSpPr>
          <p:nvPr/>
        </p:nvSpPr>
        <p:spPr>
          <a:xfrm>
            <a:off x="4108134" y="2669374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8" name="レモン/ライム">
            <a:extLst>
              <a:ext uri="{FF2B5EF4-FFF2-40B4-BE49-F238E27FC236}">
                <a16:creationId xmlns:a16="http://schemas.microsoft.com/office/drawing/2014/main" id="{0A69A455-8B45-060E-233E-D2778BEA5948}"/>
              </a:ext>
            </a:extLst>
          </p:cNvPr>
          <p:cNvSpPr>
            <a:spLocks noChangeAspect="1"/>
          </p:cNvSpPr>
          <p:nvPr/>
        </p:nvSpPr>
        <p:spPr>
          <a:xfrm>
            <a:off x="2519958" y="3717849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9" name="レモン/ライム">
            <a:extLst>
              <a:ext uri="{FF2B5EF4-FFF2-40B4-BE49-F238E27FC236}">
                <a16:creationId xmlns:a16="http://schemas.microsoft.com/office/drawing/2014/main" id="{A1576797-C0C5-0E4E-5517-7E9DFB6998E4}"/>
              </a:ext>
            </a:extLst>
          </p:cNvPr>
          <p:cNvSpPr>
            <a:spLocks noChangeAspect="1"/>
          </p:cNvSpPr>
          <p:nvPr/>
        </p:nvSpPr>
        <p:spPr>
          <a:xfrm>
            <a:off x="4496310" y="2901796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BB5A783-C0EC-E251-71B6-87DD3641D518}"/>
              </a:ext>
            </a:extLst>
          </p:cNvPr>
          <p:cNvSpPr txBox="1"/>
          <p:nvPr/>
        </p:nvSpPr>
        <p:spPr>
          <a:xfrm>
            <a:off x="1669811" y="1196155"/>
            <a:ext cx="56425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硬さ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E4F60D4-5D96-C4D3-27FD-8B14FEF00E71}"/>
              </a:ext>
            </a:extLst>
          </p:cNvPr>
          <p:cNvSpPr txBox="1"/>
          <p:nvPr/>
        </p:nvSpPr>
        <p:spPr>
          <a:xfrm>
            <a:off x="4340027" y="4110679"/>
            <a:ext cx="56425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酸味</a:t>
            </a:r>
          </a:p>
        </p:txBody>
      </p:sp>
      <p:sp>
        <p:nvSpPr>
          <p:cNvPr id="545" name="テキスト ボックス 544">
            <a:extLst>
              <a:ext uri="{FF2B5EF4-FFF2-40B4-BE49-F238E27FC236}">
                <a16:creationId xmlns:a16="http://schemas.microsoft.com/office/drawing/2014/main" id="{F8BA2114-93EE-1E86-5BF9-6A162743F05F}"/>
              </a:ext>
            </a:extLst>
          </p:cNvPr>
          <p:cNvSpPr txBox="1"/>
          <p:nvPr/>
        </p:nvSpPr>
        <p:spPr>
          <a:xfrm>
            <a:off x="5283013" y="3070224"/>
            <a:ext cx="319692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マージンが小さい線を引いた場合は誤分類しやすい</a:t>
            </a:r>
          </a:p>
        </p:txBody>
      </p:sp>
      <p:sp>
        <p:nvSpPr>
          <p:cNvPr id="548" name="リンゴ">
            <a:extLst>
              <a:ext uri="{FF2B5EF4-FFF2-40B4-BE49-F238E27FC236}">
                <a16:creationId xmlns:a16="http://schemas.microsoft.com/office/drawing/2014/main" id="{B398FC6C-F45A-9178-4502-2D1D0B72F5ED}"/>
              </a:ext>
            </a:extLst>
          </p:cNvPr>
          <p:cNvSpPr>
            <a:spLocks noChangeAspect="1"/>
          </p:cNvSpPr>
          <p:nvPr/>
        </p:nvSpPr>
        <p:spPr>
          <a:xfrm>
            <a:off x="3710618" y="1985009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6A000FCA-676F-0F16-9B69-3A50822EEE0C}"/>
              </a:ext>
            </a:extLst>
          </p:cNvPr>
          <p:cNvCxnSpPr>
            <a:cxnSpLocks/>
          </p:cNvCxnSpPr>
          <p:nvPr/>
        </p:nvCxnSpPr>
        <p:spPr>
          <a:xfrm flipV="1">
            <a:off x="2357878" y="1828533"/>
            <a:ext cx="1982149" cy="2102187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リンゴ">
            <a:extLst>
              <a:ext uri="{FF2B5EF4-FFF2-40B4-BE49-F238E27FC236}">
                <a16:creationId xmlns:a16="http://schemas.microsoft.com/office/drawing/2014/main" id="{D9D5EB33-9F21-6BB0-0CEC-F9BA8CB04091}"/>
              </a:ext>
            </a:extLst>
          </p:cNvPr>
          <p:cNvSpPr>
            <a:spLocks noChangeAspect="1"/>
          </p:cNvSpPr>
          <p:nvPr/>
        </p:nvSpPr>
        <p:spPr>
          <a:xfrm>
            <a:off x="4215609" y="1896660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59C8E20-FC0F-3C2F-6276-37F889CA10E7}"/>
              </a:ext>
            </a:extLst>
          </p:cNvPr>
          <p:cNvSpPr txBox="1"/>
          <p:nvPr/>
        </p:nvSpPr>
        <p:spPr>
          <a:xfrm>
            <a:off x="3460564" y="1312134"/>
            <a:ext cx="2121475" cy="348813"/>
          </a:xfrm>
          <a:prstGeom prst="rect">
            <a:avLst/>
          </a:prstGeom>
          <a:noFill/>
          <a:ln w="1270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マージンが小さい線</a:t>
            </a: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B325109C-5470-47EF-E63B-E575A3020B3A}"/>
              </a:ext>
            </a:extLst>
          </p:cNvPr>
          <p:cNvCxnSpPr>
            <a:cxnSpLocks/>
          </p:cNvCxnSpPr>
          <p:nvPr/>
        </p:nvCxnSpPr>
        <p:spPr>
          <a:xfrm>
            <a:off x="4108134" y="1668540"/>
            <a:ext cx="0" cy="324000"/>
          </a:xfrm>
          <a:prstGeom prst="straightConnector1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7516C10-846C-EC6E-698D-EA8F8367CA55}"/>
              </a:ext>
            </a:extLst>
          </p:cNvPr>
          <p:cNvSpPr txBox="1"/>
          <p:nvPr/>
        </p:nvSpPr>
        <p:spPr>
          <a:xfrm>
            <a:off x="4911296" y="1925847"/>
            <a:ext cx="1409991" cy="348813"/>
          </a:xfrm>
          <a:prstGeom prst="rect">
            <a:avLst/>
          </a:prstGeom>
          <a:noFill/>
          <a:ln w="12700" cap="flat">
            <a:solidFill>
              <a:schemeClr val="accent3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新しいりんご</a:t>
            </a: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0C8EF37E-9DB0-11FF-79E5-DBB7EB18CA4F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4521301" y="2036051"/>
            <a:ext cx="389995" cy="64203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529FA92-ED3C-7C97-9651-F34C00CC97C5}"/>
              </a:ext>
            </a:extLst>
          </p:cNvPr>
          <p:cNvSpPr txBox="1"/>
          <p:nvPr/>
        </p:nvSpPr>
        <p:spPr>
          <a:xfrm>
            <a:off x="1618494" y="4560406"/>
            <a:ext cx="619560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2400"/>
              <a:t>線形で分けている場合、</a:t>
            </a:r>
            <a:r>
              <a:rPr lang="en-US" altLang="ja-JP" sz="2400"/>
              <a:t>linear SVM</a:t>
            </a:r>
            <a:r>
              <a:rPr lang="ja-JP" altLang="en-US" sz="2400"/>
              <a:t>と呼ぶ</a:t>
            </a:r>
            <a:endParaRPr kumimoji="0" lang="ja-JP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7A14F65-0176-2367-1C08-9107F364C44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22" name="5 ) 決定木(decision tree)">
            <a:extLst>
              <a:ext uri="{FF2B5EF4-FFF2-40B4-BE49-F238E27FC236}">
                <a16:creationId xmlns:a16="http://schemas.microsoft.com/office/drawing/2014/main" id="{7EFDAFDA-3EDD-6F2E-4FEB-208493F988DE}"/>
              </a:ext>
            </a:extLst>
          </p:cNvPr>
          <p:cNvSpPr txBox="1"/>
          <p:nvPr/>
        </p:nvSpPr>
        <p:spPr>
          <a:xfrm>
            <a:off x="150876" y="94541"/>
            <a:ext cx="7748587" cy="35009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lang="en-US" sz="2025" dirty="0" err="1"/>
              <a:t>サポートベクターマシン</a:t>
            </a:r>
            <a:r>
              <a:rPr lang="en-US" sz="2025" dirty="0"/>
              <a:t> (SVM, support vector machine)</a:t>
            </a:r>
            <a:endParaRPr sz="2025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AAA0DE9-EE0B-7AC4-B571-A23932EC2005}"/>
              </a:ext>
            </a:extLst>
          </p:cNvPr>
          <p:cNvSpPr txBox="1"/>
          <p:nvPr/>
        </p:nvSpPr>
        <p:spPr>
          <a:xfrm>
            <a:off x="6321287" y="1895069"/>
            <a:ext cx="1954061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= 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未学習のデータ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F219A42-2204-5F3B-0A9C-AA60264D9DBC}"/>
              </a:ext>
            </a:extLst>
          </p:cNvPr>
          <p:cNvSpPr txBox="1"/>
          <p:nvPr/>
        </p:nvSpPr>
        <p:spPr>
          <a:xfrm>
            <a:off x="4759999" y="2428561"/>
            <a:ext cx="2121475" cy="348813"/>
          </a:xfrm>
          <a:prstGeom prst="rect">
            <a:avLst/>
          </a:prstGeom>
          <a:noFill/>
          <a:ln w="1270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マージンが大きい線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64499459-36DF-8939-9181-4BC71D832B77}"/>
              </a:ext>
            </a:extLst>
          </p:cNvPr>
          <p:cNvCxnSpPr>
            <a:cxnSpLocks/>
          </p:cNvCxnSpPr>
          <p:nvPr/>
        </p:nvCxnSpPr>
        <p:spPr>
          <a:xfrm flipH="1" flipV="1">
            <a:off x="4319177" y="2356044"/>
            <a:ext cx="421853" cy="215706"/>
          </a:xfrm>
          <a:prstGeom prst="straightConnector1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230976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5" grpId="0" animBg="1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平行四辺形 554">
            <a:extLst>
              <a:ext uri="{FF2B5EF4-FFF2-40B4-BE49-F238E27FC236}">
                <a16:creationId xmlns:a16="http://schemas.microsoft.com/office/drawing/2014/main" id="{9B10C8B9-2FFC-29CA-DDF6-C040A503824C}"/>
              </a:ext>
            </a:extLst>
          </p:cNvPr>
          <p:cNvSpPr/>
          <p:nvPr/>
        </p:nvSpPr>
        <p:spPr>
          <a:xfrm>
            <a:off x="3638105" y="3126345"/>
            <a:ext cx="2096673" cy="234672"/>
          </a:xfrm>
          <a:prstGeom prst="parallelogram">
            <a:avLst>
              <a:gd name="adj" fmla="val 5524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57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94B4CD78-9765-AE39-CE8C-D70D7C3809CF}"/>
              </a:ext>
            </a:extLst>
          </p:cNvPr>
          <p:cNvCxnSpPr>
            <a:cxnSpLocks/>
          </p:cNvCxnSpPr>
          <p:nvPr/>
        </p:nvCxnSpPr>
        <p:spPr>
          <a:xfrm>
            <a:off x="491677" y="1543403"/>
            <a:ext cx="0" cy="1822500"/>
          </a:xfrm>
          <a:prstGeom prst="line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head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AC5DA32-861B-9F81-7365-6AC31576D57E}"/>
              </a:ext>
            </a:extLst>
          </p:cNvPr>
          <p:cNvCxnSpPr>
            <a:cxnSpLocks/>
          </p:cNvCxnSpPr>
          <p:nvPr/>
        </p:nvCxnSpPr>
        <p:spPr>
          <a:xfrm flipH="1">
            <a:off x="491677" y="3354168"/>
            <a:ext cx="2031066" cy="0"/>
          </a:xfrm>
          <a:prstGeom prst="line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head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楕円">
            <a:extLst>
              <a:ext uri="{FF2B5EF4-FFF2-40B4-BE49-F238E27FC236}">
                <a16:creationId xmlns:a16="http://schemas.microsoft.com/office/drawing/2014/main" id="{9A8096AC-DFCD-60FE-3456-712A2FC7339C}"/>
              </a:ext>
            </a:extLst>
          </p:cNvPr>
          <p:cNvSpPr/>
          <p:nvPr/>
        </p:nvSpPr>
        <p:spPr>
          <a:xfrm>
            <a:off x="1129527" y="2128686"/>
            <a:ext cx="108000" cy="108000"/>
          </a:xfrm>
          <a:prstGeom prst="ellipse">
            <a:avLst/>
          </a:pr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" name="楕円">
            <a:extLst>
              <a:ext uri="{FF2B5EF4-FFF2-40B4-BE49-F238E27FC236}">
                <a16:creationId xmlns:a16="http://schemas.microsoft.com/office/drawing/2014/main" id="{579C1DE6-E554-1EF2-5A83-3BBF1B7EB3EE}"/>
              </a:ext>
            </a:extLst>
          </p:cNvPr>
          <p:cNvSpPr/>
          <p:nvPr/>
        </p:nvSpPr>
        <p:spPr>
          <a:xfrm>
            <a:off x="966924" y="2414863"/>
            <a:ext cx="108000" cy="108000"/>
          </a:xfrm>
          <a:prstGeom prst="ellipse">
            <a:avLst/>
          </a:pr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6" name="楕円">
            <a:extLst>
              <a:ext uri="{FF2B5EF4-FFF2-40B4-BE49-F238E27FC236}">
                <a16:creationId xmlns:a16="http://schemas.microsoft.com/office/drawing/2014/main" id="{A8209E99-92E4-9D98-A284-981301781CDA}"/>
              </a:ext>
            </a:extLst>
          </p:cNvPr>
          <p:cNvSpPr/>
          <p:nvPr/>
        </p:nvSpPr>
        <p:spPr>
          <a:xfrm>
            <a:off x="1235182" y="2549747"/>
            <a:ext cx="108000" cy="108000"/>
          </a:xfrm>
          <a:prstGeom prst="ellipse">
            <a:avLst/>
          </a:pr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楕円">
            <a:extLst>
              <a:ext uri="{FF2B5EF4-FFF2-40B4-BE49-F238E27FC236}">
                <a16:creationId xmlns:a16="http://schemas.microsoft.com/office/drawing/2014/main" id="{F9709953-DB45-2BAC-5C4F-399FE91753B0}"/>
              </a:ext>
            </a:extLst>
          </p:cNvPr>
          <p:cNvSpPr/>
          <p:nvPr/>
        </p:nvSpPr>
        <p:spPr>
          <a:xfrm>
            <a:off x="1662959" y="2455338"/>
            <a:ext cx="108000" cy="108000"/>
          </a:xfrm>
          <a:prstGeom prst="ellipse">
            <a:avLst/>
          </a:pr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8" name="楕円">
            <a:extLst>
              <a:ext uri="{FF2B5EF4-FFF2-40B4-BE49-F238E27FC236}">
                <a16:creationId xmlns:a16="http://schemas.microsoft.com/office/drawing/2014/main" id="{C57693EB-8FC2-7562-123D-FF65FD319BEE}"/>
              </a:ext>
            </a:extLst>
          </p:cNvPr>
          <p:cNvSpPr/>
          <p:nvPr/>
        </p:nvSpPr>
        <p:spPr>
          <a:xfrm>
            <a:off x="1338457" y="2358392"/>
            <a:ext cx="108000" cy="108000"/>
          </a:xfrm>
          <a:prstGeom prst="ellipse">
            <a:avLst/>
          </a:pr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9" name="楕円">
            <a:extLst>
              <a:ext uri="{FF2B5EF4-FFF2-40B4-BE49-F238E27FC236}">
                <a16:creationId xmlns:a16="http://schemas.microsoft.com/office/drawing/2014/main" id="{CD6FCFA7-9B8E-E6C0-DE46-2A0716053829}"/>
              </a:ext>
            </a:extLst>
          </p:cNvPr>
          <p:cNvSpPr/>
          <p:nvPr/>
        </p:nvSpPr>
        <p:spPr>
          <a:xfrm>
            <a:off x="1498881" y="2838127"/>
            <a:ext cx="108000" cy="108000"/>
          </a:xfrm>
          <a:prstGeom prst="ellipse">
            <a:avLst/>
          </a:prstGeom>
          <a:solidFill>
            <a:schemeClr val="accent3">
              <a:alpha val="7502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0" name="楕円">
            <a:extLst>
              <a:ext uri="{FF2B5EF4-FFF2-40B4-BE49-F238E27FC236}">
                <a16:creationId xmlns:a16="http://schemas.microsoft.com/office/drawing/2014/main" id="{1A5F64C6-7A9F-F161-EF9A-EB6A4F11AA76}"/>
              </a:ext>
            </a:extLst>
          </p:cNvPr>
          <p:cNvSpPr/>
          <p:nvPr/>
        </p:nvSpPr>
        <p:spPr>
          <a:xfrm>
            <a:off x="1038143" y="2753893"/>
            <a:ext cx="108000" cy="108000"/>
          </a:xfrm>
          <a:prstGeom prst="ellipse">
            <a:avLst/>
          </a:prstGeom>
          <a:solidFill>
            <a:schemeClr val="accent3">
              <a:alpha val="75328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1" name="楕円">
            <a:extLst>
              <a:ext uri="{FF2B5EF4-FFF2-40B4-BE49-F238E27FC236}">
                <a16:creationId xmlns:a16="http://schemas.microsoft.com/office/drawing/2014/main" id="{DFE64E9C-8A9C-542D-94B3-04191A98753D}"/>
              </a:ext>
            </a:extLst>
          </p:cNvPr>
          <p:cNvSpPr/>
          <p:nvPr/>
        </p:nvSpPr>
        <p:spPr>
          <a:xfrm>
            <a:off x="720656" y="2647920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2" name="楕円">
            <a:extLst>
              <a:ext uri="{FF2B5EF4-FFF2-40B4-BE49-F238E27FC236}">
                <a16:creationId xmlns:a16="http://schemas.microsoft.com/office/drawing/2014/main" id="{4E90CD1A-548A-F250-ED52-A6EF1EE9D174}"/>
              </a:ext>
            </a:extLst>
          </p:cNvPr>
          <p:cNvSpPr/>
          <p:nvPr/>
        </p:nvSpPr>
        <p:spPr>
          <a:xfrm>
            <a:off x="943286" y="3043469"/>
            <a:ext cx="108000" cy="108000"/>
          </a:xfrm>
          <a:prstGeom prst="ellipse">
            <a:avLst/>
          </a:prstGeom>
          <a:solidFill>
            <a:schemeClr val="accent3">
              <a:alpha val="7503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3" name="楕円">
            <a:extLst>
              <a:ext uri="{FF2B5EF4-FFF2-40B4-BE49-F238E27FC236}">
                <a16:creationId xmlns:a16="http://schemas.microsoft.com/office/drawing/2014/main" id="{32754E21-792E-B994-9AAA-E19FB56EE3C3}"/>
              </a:ext>
            </a:extLst>
          </p:cNvPr>
          <p:cNvSpPr/>
          <p:nvPr/>
        </p:nvSpPr>
        <p:spPr>
          <a:xfrm>
            <a:off x="1362932" y="3097469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4" name="楕円">
            <a:extLst>
              <a:ext uri="{FF2B5EF4-FFF2-40B4-BE49-F238E27FC236}">
                <a16:creationId xmlns:a16="http://schemas.microsoft.com/office/drawing/2014/main" id="{ECCBE9BF-D15C-39F3-857A-313C1170A427}"/>
              </a:ext>
            </a:extLst>
          </p:cNvPr>
          <p:cNvSpPr/>
          <p:nvPr/>
        </p:nvSpPr>
        <p:spPr>
          <a:xfrm>
            <a:off x="1869299" y="2573724"/>
            <a:ext cx="108000" cy="108000"/>
          </a:xfrm>
          <a:prstGeom prst="ellipse">
            <a:avLst/>
          </a:prstGeom>
          <a:solidFill>
            <a:schemeClr val="accent3">
              <a:alpha val="7506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5" name="楕円">
            <a:extLst>
              <a:ext uri="{FF2B5EF4-FFF2-40B4-BE49-F238E27FC236}">
                <a16:creationId xmlns:a16="http://schemas.microsoft.com/office/drawing/2014/main" id="{59F50184-3646-C4C6-6311-4F00B0145ADD}"/>
              </a:ext>
            </a:extLst>
          </p:cNvPr>
          <p:cNvSpPr/>
          <p:nvPr/>
        </p:nvSpPr>
        <p:spPr>
          <a:xfrm>
            <a:off x="2079769" y="2390808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" name="楕円">
            <a:extLst>
              <a:ext uri="{FF2B5EF4-FFF2-40B4-BE49-F238E27FC236}">
                <a16:creationId xmlns:a16="http://schemas.microsoft.com/office/drawing/2014/main" id="{E622D485-A2DA-A85D-755C-8CDC5121DCE1}"/>
              </a:ext>
            </a:extLst>
          </p:cNvPr>
          <p:cNvSpPr/>
          <p:nvPr/>
        </p:nvSpPr>
        <p:spPr>
          <a:xfrm>
            <a:off x="2278790" y="3086948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7" name="楕円">
            <a:extLst>
              <a:ext uri="{FF2B5EF4-FFF2-40B4-BE49-F238E27FC236}">
                <a16:creationId xmlns:a16="http://schemas.microsoft.com/office/drawing/2014/main" id="{F525DC98-AF7E-2F9C-AE1E-7945EB0F6E04}"/>
              </a:ext>
            </a:extLst>
          </p:cNvPr>
          <p:cNvSpPr/>
          <p:nvPr/>
        </p:nvSpPr>
        <p:spPr>
          <a:xfrm>
            <a:off x="930143" y="1711588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8" name="楕円">
            <a:extLst>
              <a:ext uri="{FF2B5EF4-FFF2-40B4-BE49-F238E27FC236}">
                <a16:creationId xmlns:a16="http://schemas.microsoft.com/office/drawing/2014/main" id="{AE5D5BDF-F112-EB3D-C33C-A2C64E76394F}"/>
              </a:ext>
            </a:extLst>
          </p:cNvPr>
          <p:cNvSpPr/>
          <p:nvPr/>
        </p:nvSpPr>
        <p:spPr>
          <a:xfrm>
            <a:off x="1507210" y="2622127"/>
            <a:ext cx="108000" cy="108000"/>
          </a:xfrm>
          <a:prstGeom prst="ellipse">
            <a:avLst/>
          </a:pr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9" name="楕円">
            <a:extLst>
              <a:ext uri="{FF2B5EF4-FFF2-40B4-BE49-F238E27FC236}">
                <a16:creationId xmlns:a16="http://schemas.microsoft.com/office/drawing/2014/main" id="{39F33C58-C9EB-CEC9-6E38-8B80DB0BD79D}"/>
              </a:ext>
            </a:extLst>
          </p:cNvPr>
          <p:cNvSpPr/>
          <p:nvPr/>
        </p:nvSpPr>
        <p:spPr>
          <a:xfrm>
            <a:off x="1650578" y="2246507"/>
            <a:ext cx="108000" cy="108000"/>
          </a:xfrm>
          <a:prstGeom prst="ellipse">
            <a:avLst/>
          </a:pr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0" name="楕円">
            <a:extLst>
              <a:ext uri="{FF2B5EF4-FFF2-40B4-BE49-F238E27FC236}">
                <a16:creationId xmlns:a16="http://schemas.microsoft.com/office/drawing/2014/main" id="{8F5DBA54-DB18-C5CA-43F8-BB1A6388B33B}"/>
              </a:ext>
            </a:extLst>
          </p:cNvPr>
          <p:cNvSpPr/>
          <p:nvPr/>
        </p:nvSpPr>
        <p:spPr>
          <a:xfrm>
            <a:off x="1913948" y="2915382"/>
            <a:ext cx="108000" cy="108000"/>
          </a:xfrm>
          <a:prstGeom prst="ellipse">
            <a:avLst/>
          </a:prstGeom>
          <a:solidFill>
            <a:schemeClr val="accent3">
              <a:alpha val="7531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3" name="楕円">
            <a:extLst>
              <a:ext uri="{FF2B5EF4-FFF2-40B4-BE49-F238E27FC236}">
                <a16:creationId xmlns:a16="http://schemas.microsoft.com/office/drawing/2014/main" id="{E9C5D8C2-8780-01D8-9AA7-69D93F2CBDD1}"/>
              </a:ext>
            </a:extLst>
          </p:cNvPr>
          <p:cNvSpPr/>
          <p:nvPr/>
        </p:nvSpPr>
        <p:spPr>
          <a:xfrm>
            <a:off x="2237858" y="2676404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" name="楕円">
            <a:extLst>
              <a:ext uri="{FF2B5EF4-FFF2-40B4-BE49-F238E27FC236}">
                <a16:creationId xmlns:a16="http://schemas.microsoft.com/office/drawing/2014/main" id="{04E88D38-2326-4878-3E8E-B4C250A45EF6}"/>
              </a:ext>
            </a:extLst>
          </p:cNvPr>
          <p:cNvSpPr/>
          <p:nvPr/>
        </p:nvSpPr>
        <p:spPr>
          <a:xfrm>
            <a:off x="1403237" y="2081714"/>
            <a:ext cx="108000" cy="108000"/>
          </a:xfrm>
          <a:prstGeom prst="ellipse">
            <a:avLst/>
          </a:pr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5" name="楕円">
            <a:extLst>
              <a:ext uri="{FF2B5EF4-FFF2-40B4-BE49-F238E27FC236}">
                <a16:creationId xmlns:a16="http://schemas.microsoft.com/office/drawing/2014/main" id="{9BE8E083-133D-3A16-18E5-B9B28F45CBEF}"/>
              </a:ext>
            </a:extLst>
          </p:cNvPr>
          <p:cNvSpPr/>
          <p:nvPr/>
        </p:nvSpPr>
        <p:spPr>
          <a:xfrm>
            <a:off x="1345210" y="1793899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6" name="楕円">
            <a:extLst>
              <a:ext uri="{FF2B5EF4-FFF2-40B4-BE49-F238E27FC236}">
                <a16:creationId xmlns:a16="http://schemas.microsoft.com/office/drawing/2014/main" id="{EDF7E6F5-76EB-F305-1D44-DEACDDDF7963}"/>
              </a:ext>
            </a:extLst>
          </p:cNvPr>
          <p:cNvSpPr/>
          <p:nvPr/>
        </p:nvSpPr>
        <p:spPr>
          <a:xfrm>
            <a:off x="1748546" y="1785478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" name="楕円">
            <a:extLst>
              <a:ext uri="{FF2B5EF4-FFF2-40B4-BE49-F238E27FC236}">
                <a16:creationId xmlns:a16="http://schemas.microsoft.com/office/drawing/2014/main" id="{C9CE7CDE-9D86-4C9B-7827-793B2B36504D}"/>
              </a:ext>
            </a:extLst>
          </p:cNvPr>
          <p:cNvSpPr/>
          <p:nvPr/>
        </p:nvSpPr>
        <p:spPr>
          <a:xfrm>
            <a:off x="2079769" y="2035029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8" name="楕円">
            <a:extLst>
              <a:ext uri="{FF2B5EF4-FFF2-40B4-BE49-F238E27FC236}">
                <a16:creationId xmlns:a16="http://schemas.microsoft.com/office/drawing/2014/main" id="{2EC95C46-C607-3B20-A55C-2AC090DAABA9}"/>
              </a:ext>
            </a:extLst>
          </p:cNvPr>
          <p:cNvSpPr/>
          <p:nvPr/>
        </p:nvSpPr>
        <p:spPr>
          <a:xfrm>
            <a:off x="845297" y="1995973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8" name="楕円">
            <a:extLst>
              <a:ext uri="{FF2B5EF4-FFF2-40B4-BE49-F238E27FC236}">
                <a16:creationId xmlns:a16="http://schemas.microsoft.com/office/drawing/2014/main" id="{5863DDB1-48DD-736A-1065-04EF16BEF157}"/>
              </a:ext>
            </a:extLst>
          </p:cNvPr>
          <p:cNvSpPr/>
          <p:nvPr/>
        </p:nvSpPr>
        <p:spPr>
          <a:xfrm>
            <a:off x="737297" y="2285382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E4746A4C-AA1F-6503-CB11-F6DE285125F8}"/>
              </a:ext>
            </a:extLst>
          </p:cNvPr>
          <p:cNvCxnSpPr>
            <a:cxnSpLocks/>
          </p:cNvCxnSpPr>
          <p:nvPr/>
        </p:nvCxnSpPr>
        <p:spPr>
          <a:xfrm>
            <a:off x="6848254" y="1553925"/>
            <a:ext cx="0" cy="1822500"/>
          </a:xfrm>
          <a:prstGeom prst="line">
            <a:avLst/>
          </a:prstGeom>
          <a:noFill/>
          <a:ln w="47625" cap="flat">
            <a:solidFill>
              <a:srgbClr val="000000"/>
            </a:solidFill>
            <a:prstDash val="solid"/>
            <a:miter lim="400000"/>
            <a:head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0D210211-F667-7903-7D5E-11D7480D23E8}"/>
              </a:ext>
            </a:extLst>
          </p:cNvPr>
          <p:cNvCxnSpPr>
            <a:cxnSpLocks/>
          </p:cNvCxnSpPr>
          <p:nvPr/>
        </p:nvCxnSpPr>
        <p:spPr>
          <a:xfrm flipH="1">
            <a:off x="6848254" y="3364689"/>
            <a:ext cx="2031066" cy="0"/>
          </a:xfrm>
          <a:prstGeom prst="line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head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楕円">
            <a:extLst>
              <a:ext uri="{FF2B5EF4-FFF2-40B4-BE49-F238E27FC236}">
                <a16:creationId xmlns:a16="http://schemas.microsoft.com/office/drawing/2014/main" id="{E6501E7B-93BA-B905-B99D-1A6C46625DF6}"/>
              </a:ext>
            </a:extLst>
          </p:cNvPr>
          <p:cNvSpPr/>
          <p:nvPr/>
        </p:nvSpPr>
        <p:spPr>
          <a:xfrm>
            <a:off x="7486104" y="2139207"/>
            <a:ext cx="108000" cy="108000"/>
          </a:xfrm>
          <a:prstGeom prst="ellipse">
            <a:avLst/>
          </a:pr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7" name="楕円">
            <a:extLst>
              <a:ext uri="{FF2B5EF4-FFF2-40B4-BE49-F238E27FC236}">
                <a16:creationId xmlns:a16="http://schemas.microsoft.com/office/drawing/2014/main" id="{770B9CFA-944B-A706-EA87-6CD3545B12A3}"/>
              </a:ext>
            </a:extLst>
          </p:cNvPr>
          <p:cNvSpPr/>
          <p:nvPr/>
        </p:nvSpPr>
        <p:spPr>
          <a:xfrm>
            <a:off x="7323501" y="2425384"/>
            <a:ext cx="108000" cy="108000"/>
          </a:xfrm>
          <a:prstGeom prst="ellipse">
            <a:avLst/>
          </a:pr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8" name="楕円">
            <a:extLst>
              <a:ext uri="{FF2B5EF4-FFF2-40B4-BE49-F238E27FC236}">
                <a16:creationId xmlns:a16="http://schemas.microsoft.com/office/drawing/2014/main" id="{707C20A6-EE45-958C-709A-B2B97720556D}"/>
              </a:ext>
            </a:extLst>
          </p:cNvPr>
          <p:cNvSpPr/>
          <p:nvPr/>
        </p:nvSpPr>
        <p:spPr>
          <a:xfrm>
            <a:off x="7591759" y="2560268"/>
            <a:ext cx="108000" cy="108000"/>
          </a:xfrm>
          <a:prstGeom prst="ellipse">
            <a:avLst/>
          </a:pr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9" name="楕円">
            <a:extLst>
              <a:ext uri="{FF2B5EF4-FFF2-40B4-BE49-F238E27FC236}">
                <a16:creationId xmlns:a16="http://schemas.microsoft.com/office/drawing/2014/main" id="{2912CB74-27A7-33A6-AE60-E997D300F306}"/>
              </a:ext>
            </a:extLst>
          </p:cNvPr>
          <p:cNvSpPr/>
          <p:nvPr/>
        </p:nvSpPr>
        <p:spPr>
          <a:xfrm>
            <a:off x="8019536" y="2465859"/>
            <a:ext cx="108000" cy="108000"/>
          </a:xfrm>
          <a:prstGeom prst="ellipse">
            <a:avLst/>
          </a:pr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60" name="楕円">
            <a:extLst>
              <a:ext uri="{FF2B5EF4-FFF2-40B4-BE49-F238E27FC236}">
                <a16:creationId xmlns:a16="http://schemas.microsoft.com/office/drawing/2014/main" id="{A8A6731D-8C27-A8F3-075E-525AA06FC147}"/>
              </a:ext>
            </a:extLst>
          </p:cNvPr>
          <p:cNvSpPr/>
          <p:nvPr/>
        </p:nvSpPr>
        <p:spPr>
          <a:xfrm>
            <a:off x="7695034" y="2368913"/>
            <a:ext cx="108000" cy="108000"/>
          </a:xfrm>
          <a:prstGeom prst="ellipse">
            <a:avLst/>
          </a:pr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61" name="楕円">
            <a:extLst>
              <a:ext uri="{FF2B5EF4-FFF2-40B4-BE49-F238E27FC236}">
                <a16:creationId xmlns:a16="http://schemas.microsoft.com/office/drawing/2014/main" id="{D6C31DD8-DBA0-487B-BEB1-98AAC6CC940C}"/>
              </a:ext>
            </a:extLst>
          </p:cNvPr>
          <p:cNvSpPr/>
          <p:nvPr/>
        </p:nvSpPr>
        <p:spPr>
          <a:xfrm>
            <a:off x="7855458" y="2848649"/>
            <a:ext cx="108000" cy="108000"/>
          </a:xfrm>
          <a:prstGeom prst="ellipse">
            <a:avLst/>
          </a:prstGeom>
          <a:solidFill>
            <a:schemeClr val="accent3">
              <a:alpha val="7502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62" name="楕円">
            <a:extLst>
              <a:ext uri="{FF2B5EF4-FFF2-40B4-BE49-F238E27FC236}">
                <a16:creationId xmlns:a16="http://schemas.microsoft.com/office/drawing/2014/main" id="{2A5CFD6B-031F-A4DE-218C-2962BBBAE441}"/>
              </a:ext>
            </a:extLst>
          </p:cNvPr>
          <p:cNvSpPr/>
          <p:nvPr/>
        </p:nvSpPr>
        <p:spPr>
          <a:xfrm>
            <a:off x="7394720" y="2764414"/>
            <a:ext cx="108000" cy="108000"/>
          </a:xfrm>
          <a:prstGeom prst="ellipse">
            <a:avLst/>
          </a:prstGeom>
          <a:solidFill>
            <a:schemeClr val="accent3">
              <a:alpha val="75328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63" name="楕円">
            <a:extLst>
              <a:ext uri="{FF2B5EF4-FFF2-40B4-BE49-F238E27FC236}">
                <a16:creationId xmlns:a16="http://schemas.microsoft.com/office/drawing/2014/main" id="{B2AF3338-677F-4453-A2CE-ACDCA5F3FB89}"/>
              </a:ext>
            </a:extLst>
          </p:cNvPr>
          <p:cNvSpPr/>
          <p:nvPr/>
        </p:nvSpPr>
        <p:spPr>
          <a:xfrm>
            <a:off x="7077233" y="2658442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12" name="楕円">
            <a:extLst>
              <a:ext uri="{FF2B5EF4-FFF2-40B4-BE49-F238E27FC236}">
                <a16:creationId xmlns:a16="http://schemas.microsoft.com/office/drawing/2014/main" id="{06A178EE-686E-7B34-C829-567F8ABB8B1B}"/>
              </a:ext>
            </a:extLst>
          </p:cNvPr>
          <p:cNvSpPr/>
          <p:nvPr/>
        </p:nvSpPr>
        <p:spPr>
          <a:xfrm>
            <a:off x="7299863" y="3053991"/>
            <a:ext cx="108000" cy="108000"/>
          </a:xfrm>
          <a:prstGeom prst="ellipse">
            <a:avLst/>
          </a:prstGeom>
          <a:solidFill>
            <a:schemeClr val="accent3">
              <a:alpha val="7503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13" name="楕円">
            <a:extLst>
              <a:ext uri="{FF2B5EF4-FFF2-40B4-BE49-F238E27FC236}">
                <a16:creationId xmlns:a16="http://schemas.microsoft.com/office/drawing/2014/main" id="{0CA63074-026E-1D17-4F64-265967326837}"/>
              </a:ext>
            </a:extLst>
          </p:cNvPr>
          <p:cNvSpPr/>
          <p:nvPr/>
        </p:nvSpPr>
        <p:spPr>
          <a:xfrm>
            <a:off x="7719509" y="3107991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14" name="楕円">
            <a:extLst>
              <a:ext uri="{FF2B5EF4-FFF2-40B4-BE49-F238E27FC236}">
                <a16:creationId xmlns:a16="http://schemas.microsoft.com/office/drawing/2014/main" id="{2571936B-F627-3F45-864F-9E356BD08E43}"/>
              </a:ext>
            </a:extLst>
          </p:cNvPr>
          <p:cNvSpPr/>
          <p:nvPr/>
        </p:nvSpPr>
        <p:spPr>
          <a:xfrm>
            <a:off x="8225876" y="2584245"/>
            <a:ext cx="108000" cy="108000"/>
          </a:xfrm>
          <a:prstGeom prst="ellipse">
            <a:avLst/>
          </a:prstGeom>
          <a:solidFill>
            <a:schemeClr val="accent3">
              <a:alpha val="7506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15" name="楕円">
            <a:extLst>
              <a:ext uri="{FF2B5EF4-FFF2-40B4-BE49-F238E27FC236}">
                <a16:creationId xmlns:a16="http://schemas.microsoft.com/office/drawing/2014/main" id="{9131C8D8-673A-2BC7-3618-A7B9F1D9F767}"/>
              </a:ext>
            </a:extLst>
          </p:cNvPr>
          <p:cNvSpPr/>
          <p:nvPr/>
        </p:nvSpPr>
        <p:spPr>
          <a:xfrm>
            <a:off x="8436346" y="2401330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16" name="楕円">
            <a:extLst>
              <a:ext uri="{FF2B5EF4-FFF2-40B4-BE49-F238E27FC236}">
                <a16:creationId xmlns:a16="http://schemas.microsoft.com/office/drawing/2014/main" id="{61E0666A-CE81-0255-77AD-66801D9E2A2F}"/>
              </a:ext>
            </a:extLst>
          </p:cNvPr>
          <p:cNvSpPr/>
          <p:nvPr/>
        </p:nvSpPr>
        <p:spPr>
          <a:xfrm>
            <a:off x="8635367" y="3097469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17" name="楕円">
            <a:extLst>
              <a:ext uri="{FF2B5EF4-FFF2-40B4-BE49-F238E27FC236}">
                <a16:creationId xmlns:a16="http://schemas.microsoft.com/office/drawing/2014/main" id="{BBD623BB-ED7F-D80A-54A5-FDC6EE7C3068}"/>
              </a:ext>
            </a:extLst>
          </p:cNvPr>
          <p:cNvSpPr/>
          <p:nvPr/>
        </p:nvSpPr>
        <p:spPr>
          <a:xfrm>
            <a:off x="7286720" y="1722109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18" name="楕円">
            <a:extLst>
              <a:ext uri="{FF2B5EF4-FFF2-40B4-BE49-F238E27FC236}">
                <a16:creationId xmlns:a16="http://schemas.microsoft.com/office/drawing/2014/main" id="{3290205A-CA52-7634-339C-3C5D56D753BC}"/>
              </a:ext>
            </a:extLst>
          </p:cNvPr>
          <p:cNvSpPr/>
          <p:nvPr/>
        </p:nvSpPr>
        <p:spPr>
          <a:xfrm>
            <a:off x="7863787" y="2632649"/>
            <a:ext cx="108000" cy="108000"/>
          </a:xfrm>
          <a:prstGeom prst="ellipse">
            <a:avLst/>
          </a:pr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19" name="楕円">
            <a:extLst>
              <a:ext uri="{FF2B5EF4-FFF2-40B4-BE49-F238E27FC236}">
                <a16:creationId xmlns:a16="http://schemas.microsoft.com/office/drawing/2014/main" id="{2695B080-4059-677E-F82D-B1F76E219F7C}"/>
              </a:ext>
            </a:extLst>
          </p:cNvPr>
          <p:cNvSpPr/>
          <p:nvPr/>
        </p:nvSpPr>
        <p:spPr>
          <a:xfrm>
            <a:off x="8007155" y="2257028"/>
            <a:ext cx="108000" cy="108000"/>
          </a:xfrm>
          <a:prstGeom prst="ellipse">
            <a:avLst/>
          </a:pr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20" name="楕円">
            <a:extLst>
              <a:ext uri="{FF2B5EF4-FFF2-40B4-BE49-F238E27FC236}">
                <a16:creationId xmlns:a16="http://schemas.microsoft.com/office/drawing/2014/main" id="{49CD263E-DC05-112A-F927-97DBAC05797C}"/>
              </a:ext>
            </a:extLst>
          </p:cNvPr>
          <p:cNvSpPr/>
          <p:nvPr/>
        </p:nvSpPr>
        <p:spPr>
          <a:xfrm>
            <a:off x="8270525" y="2925904"/>
            <a:ext cx="108000" cy="108000"/>
          </a:xfrm>
          <a:prstGeom prst="ellipse">
            <a:avLst/>
          </a:prstGeom>
          <a:solidFill>
            <a:schemeClr val="accent3">
              <a:alpha val="7531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21" name="楕円">
            <a:extLst>
              <a:ext uri="{FF2B5EF4-FFF2-40B4-BE49-F238E27FC236}">
                <a16:creationId xmlns:a16="http://schemas.microsoft.com/office/drawing/2014/main" id="{BE7916E4-54F5-E50C-106F-280178EC42FF}"/>
              </a:ext>
            </a:extLst>
          </p:cNvPr>
          <p:cNvSpPr/>
          <p:nvPr/>
        </p:nvSpPr>
        <p:spPr>
          <a:xfrm>
            <a:off x="8594435" y="2686925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22" name="楕円">
            <a:extLst>
              <a:ext uri="{FF2B5EF4-FFF2-40B4-BE49-F238E27FC236}">
                <a16:creationId xmlns:a16="http://schemas.microsoft.com/office/drawing/2014/main" id="{27945942-BA30-E712-C1F9-A2135208F4B7}"/>
              </a:ext>
            </a:extLst>
          </p:cNvPr>
          <p:cNvSpPr/>
          <p:nvPr/>
        </p:nvSpPr>
        <p:spPr>
          <a:xfrm>
            <a:off x="7759814" y="2092236"/>
            <a:ext cx="108000" cy="108000"/>
          </a:xfrm>
          <a:prstGeom prst="ellipse">
            <a:avLst/>
          </a:pr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23" name="楕円">
            <a:extLst>
              <a:ext uri="{FF2B5EF4-FFF2-40B4-BE49-F238E27FC236}">
                <a16:creationId xmlns:a16="http://schemas.microsoft.com/office/drawing/2014/main" id="{BF990F60-A00B-C9F3-FE27-B6835E2D3BFB}"/>
              </a:ext>
            </a:extLst>
          </p:cNvPr>
          <p:cNvSpPr/>
          <p:nvPr/>
        </p:nvSpPr>
        <p:spPr>
          <a:xfrm>
            <a:off x="7701787" y="1804421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24" name="楕円">
            <a:extLst>
              <a:ext uri="{FF2B5EF4-FFF2-40B4-BE49-F238E27FC236}">
                <a16:creationId xmlns:a16="http://schemas.microsoft.com/office/drawing/2014/main" id="{EBADABCF-8F0E-0E0C-9784-271DC9C5744C}"/>
              </a:ext>
            </a:extLst>
          </p:cNvPr>
          <p:cNvSpPr/>
          <p:nvPr/>
        </p:nvSpPr>
        <p:spPr>
          <a:xfrm>
            <a:off x="8105123" y="1795999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25" name="楕円">
            <a:extLst>
              <a:ext uri="{FF2B5EF4-FFF2-40B4-BE49-F238E27FC236}">
                <a16:creationId xmlns:a16="http://schemas.microsoft.com/office/drawing/2014/main" id="{E494E3F0-F6C6-CF1E-139F-AF15DCC82545}"/>
              </a:ext>
            </a:extLst>
          </p:cNvPr>
          <p:cNvSpPr/>
          <p:nvPr/>
        </p:nvSpPr>
        <p:spPr>
          <a:xfrm>
            <a:off x="8436346" y="2045550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26" name="楕円">
            <a:extLst>
              <a:ext uri="{FF2B5EF4-FFF2-40B4-BE49-F238E27FC236}">
                <a16:creationId xmlns:a16="http://schemas.microsoft.com/office/drawing/2014/main" id="{B0E16B56-482C-FEFB-13F7-6703707D702F}"/>
              </a:ext>
            </a:extLst>
          </p:cNvPr>
          <p:cNvSpPr/>
          <p:nvPr/>
        </p:nvSpPr>
        <p:spPr>
          <a:xfrm>
            <a:off x="7201874" y="2006495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27" name="楕円">
            <a:extLst>
              <a:ext uri="{FF2B5EF4-FFF2-40B4-BE49-F238E27FC236}">
                <a16:creationId xmlns:a16="http://schemas.microsoft.com/office/drawing/2014/main" id="{1EC40E86-F66A-8A84-8F2B-16C8EFEDDF84}"/>
              </a:ext>
            </a:extLst>
          </p:cNvPr>
          <p:cNvSpPr/>
          <p:nvPr/>
        </p:nvSpPr>
        <p:spPr>
          <a:xfrm>
            <a:off x="7093874" y="2295903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28" name="円/楕円 527">
            <a:extLst>
              <a:ext uri="{FF2B5EF4-FFF2-40B4-BE49-F238E27FC236}">
                <a16:creationId xmlns:a16="http://schemas.microsoft.com/office/drawing/2014/main" id="{BF4B26CC-FDAC-6294-F448-034F98E95452}"/>
              </a:ext>
            </a:extLst>
          </p:cNvPr>
          <p:cNvSpPr/>
          <p:nvPr/>
        </p:nvSpPr>
        <p:spPr>
          <a:xfrm>
            <a:off x="7264859" y="2023734"/>
            <a:ext cx="994527" cy="792000"/>
          </a:xfrm>
          <a:prstGeom prst="ellipse">
            <a:avLst/>
          </a:prstGeom>
          <a:noFill/>
          <a:ln w="254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cxnSp>
        <p:nvCxnSpPr>
          <p:cNvPr id="529" name="直線コネクタ 528">
            <a:extLst>
              <a:ext uri="{FF2B5EF4-FFF2-40B4-BE49-F238E27FC236}">
                <a16:creationId xmlns:a16="http://schemas.microsoft.com/office/drawing/2014/main" id="{49C78B94-51E2-BAAC-E9B1-9840ECC73EFE}"/>
              </a:ext>
            </a:extLst>
          </p:cNvPr>
          <p:cNvCxnSpPr>
            <a:cxnSpLocks/>
          </p:cNvCxnSpPr>
          <p:nvPr/>
        </p:nvCxnSpPr>
        <p:spPr>
          <a:xfrm>
            <a:off x="3659607" y="1565663"/>
            <a:ext cx="0" cy="1822500"/>
          </a:xfrm>
          <a:prstGeom prst="line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head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0" name="直線コネクタ 529">
            <a:extLst>
              <a:ext uri="{FF2B5EF4-FFF2-40B4-BE49-F238E27FC236}">
                <a16:creationId xmlns:a16="http://schemas.microsoft.com/office/drawing/2014/main" id="{1D51C90F-7D5E-834B-E645-6730D444F4CE}"/>
              </a:ext>
            </a:extLst>
          </p:cNvPr>
          <p:cNvCxnSpPr>
            <a:cxnSpLocks/>
          </p:cNvCxnSpPr>
          <p:nvPr/>
        </p:nvCxnSpPr>
        <p:spPr>
          <a:xfrm flipH="1" flipV="1">
            <a:off x="3662235" y="3376425"/>
            <a:ext cx="2053507" cy="11738"/>
          </a:xfrm>
          <a:prstGeom prst="line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head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1" name="楕円">
            <a:extLst>
              <a:ext uri="{FF2B5EF4-FFF2-40B4-BE49-F238E27FC236}">
                <a16:creationId xmlns:a16="http://schemas.microsoft.com/office/drawing/2014/main" id="{C857FDAD-B796-D3AE-F248-67FCCF3344B2}"/>
              </a:ext>
            </a:extLst>
          </p:cNvPr>
          <p:cNvSpPr/>
          <p:nvPr/>
        </p:nvSpPr>
        <p:spPr>
          <a:xfrm>
            <a:off x="4309292" y="2860384"/>
            <a:ext cx="108000" cy="108000"/>
          </a:xfrm>
          <a:prstGeom prst="ellipse">
            <a:avLst/>
          </a:pr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32" name="楕円">
            <a:extLst>
              <a:ext uri="{FF2B5EF4-FFF2-40B4-BE49-F238E27FC236}">
                <a16:creationId xmlns:a16="http://schemas.microsoft.com/office/drawing/2014/main" id="{42175CAA-D2D8-0F24-8693-25D9C967A6D5}"/>
              </a:ext>
            </a:extLst>
          </p:cNvPr>
          <p:cNvSpPr/>
          <p:nvPr/>
        </p:nvSpPr>
        <p:spPr>
          <a:xfrm>
            <a:off x="4185724" y="2593920"/>
            <a:ext cx="108000" cy="108000"/>
          </a:xfrm>
          <a:prstGeom prst="ellipse">
            <a:avLst/>
          </a:pr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33" name="楕円">
            <a:extLst>
              <a:ext uri="{FF2B5EF4-FFF2-40B4-BE49-F238E27FC236}">
                <a16:creationId xmlns:a16="http://schemas.microsoft.com/office/drawing/2014/main" id="{304C9459-C80A-D42D-AF6D-62DECDD8F9EF}"/>
              </a:ext>
            </a:extLst>
          </p:cNvPr>
          <p:cNvSpPr/>
          <p:nvPr/>
        </p:nvSpPr>
        <p:spPr>
          <a:xfrm>
            <a:off x="4405740" y="2572004"/>
            <a:ext cx="108000" cy="108000"/>
          </a:xfrm>
          <a:prstGeom prst="ellipse">
            <a:avLst/>
          </a:pr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34" name="楕円">
            <a:extLst>
              <a:ext uri="{FF2B5EF4-FFF2-40B4-BE49-F238E27FC236}">
                <a16:creationId xmlns:a16="http://schemas.microsoft.com/office/drawing/2014/main" id="{C354E602-A3D4-9301-2197-5458187F0111}"/>
              </a:ext>
            </a:extLst>
          </p:cNvPr>
          <p:cNvSpPr/>
          <p:nvPr/>
        </p:nvSpPr>
        <p:spPr>
          <a:xfrm>
            <a:off x="4820102" y="2554194"/>
            <a:ext cx="108000" cy="108000"/>
          </a:xfrm>
          <a:prstGeom prst="ellipse">
            <a:avLst/>
          </a:pr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35" name="楕円">
            <a:extLst>
              <a:ext uri="{FF2B5EF4-FFF2-40B4-BE49-F238E27FC236}">
                <a16:creationId xmlns:a16="http://schemas.microsoft.com/office/drawing/2014/main" id="{BDC6E993-2DEE-8850-B429-7876C5420E17}"/>
              </a:ext>
            </a:extLst>
          </p:cNvPr>
          <p:cNvSpPr/>
          <p:nvPr/>
        </p:nvSpPr>
        <p:spPr>
          <a:xfrm>
            <a:off x="4544471" y="2536384"/>
            <a:ext cx="108000" cy="108000"/>
          </a:xfrm>
          <a:prstGeom prst="ellipse">
            <a:avLst/>
          </a:pr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36" name="楕円">
            <a:extLst>
              <a:ext uri="{FF2B5EF4-FFF2-40B4-BE49-F238E27FC236}">
                <a16:creationId xmlns:a16="http://schemas.microsoft.com/office/drawing/2014/main" id="{8C8C3806-8A24-E258-DCE1-CC4123699F33}"/>
              </a:ext>
            </a:extLst>
          </p:cNvPr>
          <p:cNvSpPr/>
          <p:nvPr/>
        </p:nvSpPr>
        <p:spPr>
          <a:xfrm>
            <a:off x="4671078" y="2197146"/>
            <a:ext cx="108000" cy="108000"/>
          </a:xfrm>
          <a:prstGeom prst="ellipse">
            <a:avLst/>
          </a:prstGeom>
          <a:solidFill>
            <a:schemeClr val="accent3">
              <a:alpha val="7502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37" name="楕円">
            <a:extLst>
              <a:ext uri="{FF2B5EF4-FFF2-40B4-BE49-F238E27FC236}">
                <a16:creationId xmlns:a16="http://schemas.microsoft.com/office/drawing/2014/main" id="{8B869B9C-63CA-27FE-E064-D4B89001DFD5}"/>
              </a:ext>
            </a:extLst>
          </p:cNvPr>
          <p:cNvSpPr/>
          <p:nvPr/>
        </p:nvSpPr>
        <p:spPr>
          <a:xfrm>
            <a:off x="4551560" y="1973714"/>
            <a:ext cx="108000" cy="108000"/>
          </a:xfrm>
          <a:prstGeom prst="ellipse">
            <a:avLst/>
          </a:prstGeom>
          <a:solidFill>
            <a:schemeClr val="accent3">
              <a:alpha val="75328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38" name="楕円">
            <a:extLst>
              <a:ext uri="{FF2B5EF4-FFF2-40B4-BE49-F238E27FC236}">
                <a16:creationId xmlns:a16="http://schemas.microsoft.com/office/drawing/2014/main" id="{E86344AB-9E93-4A6B-0C88-A51452A0D18E}"/>
              </a:ext>
            </a:extLst>
          </p:cNvPr>
          <p:cNvSpPr/>
          <p:nvPr/>
        </p:nvSpPr>
        <p:spPr>
          <a:xfrm>
            <a:off x="3850724" y="1960142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39" name="楕円">
            <a:extLst>
              <a:ext uri="{FF2B5EF4-FFF2-40B4-BE49-F238E27FC236}">
                <a16:creationId xmlns:a16="http://schemas.microsoft.com/office/drawing/2014/main" id="{0194E414-19EF-978A-BDB6-41AE6442EEFB}"/>
              </a:ext>
            </a:extLst>
          </p:cNvPr>
          <p:cNvSpPr/>
          <p:nvPr/>
        </p:nvSpPr>
        <p:spPr>
          <a:xfrm>
            <a:off x="4134959" y="2125373"/>
            <a:ext cx="108000" cy="108000"/>
          </a:xfrm>
          <a:prstGeom prst="ellipse">
            <a:avLst/>
          </a:prstGeom>
          <a:solidFill>
            <a:schemeClr val="accent3">
              <a:alpha val="7503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40" name="楕円">
            <a:extLst>
              <a:ext uri="{FF2B5EF4-FFF2-40B4-BE49-F238E27FC236}">
                <a16:creationId xmlns:a16="http://schemas.microsoft.com/office/drawing/2014/main" id="{BF0B4021-8161-E748-1D10-79FC62EDEB45}"/>
              </a:ext>
            </a:extLst>
          </p:cNvPr>
          <p:cNvSpPr/>
          <p:nvPr/>
        </p:nvSpPr>
        <p:spPr>
          <a:xfrm>
            <a:off x="4533474" y="2135714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41" name="楕円">
            <a:extLst>
              <a:ext uri="{FF2B5EF4-FFF2-40B4-BE49-F238E27FC236}">
                <a16:creationId xmlns:a16="http://schemas.microsoft.com/office/drawing/2014/main" id="{A57140A9-BC49-BA24-F19E-D81EE66B3AF8}"/>
              </a:ext>
            </a:extLst>
          </p:cNvPr>
          <p:cNvSpPr/>
          <p:nvPr/>
        </p:nvSpPr>
        <p:spPr>
          <a:xfrm>
            <a:off x="4931989" y="2079039"/>
            <a:ext cx="108000" cy="108000"/>
          </a:xfrm>
          <a:prstGeom prst="ellipse">
            <a:avLst/>
          </a:prstGeom>
          <a:solidFill>
            <a:schemeClr val="accent3">
              <a:alpha val="7506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42" name="楕円">
            <a:extLst>
              <a:ext uri="{FF2B5EF4-FFF2-40B4-BE49-F238E27FC236}">
                <a16:creationId xmlns:a16="http://schemas.microsoft.com/office/drawing/2014/main" id="{D7E46DE6-9F8E-DBA1-9D39-AC5F0F0F2E1F}"/>
              </a:ext>
            </a:extLst>
          </p:cNvPr>
          <p:cNvSpPr/>
          <p:nvPr/>
        </p:nvSpPr>
        <p:spPr>
          <a:xfrm>
            <a:off x="5359873" y="1900764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43" name="楕円">
            <a:extLst>
              <a:ext uri="{FF2B5EF4-FFF2-40B4-BE49-F238E27FC236}">
                <a16:creationId xmlns:a16="http://schemas.microsoft.com/office/drawing/2014/main" id="{44486A8E-83CE-827E-9689-BE005A86E792}"/>
              </a:ext>
            </a:extLst>
          </p:cNvPr>
          <p:cNvSpPr/>
          <p:nvPr/>
        </p:nvSpPr>
        <p:spPr>
          <a:xfrm>
            <a:off x="5489123" y="1755645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44" name="楕円">
            <a:extLst>
              <a:ext uri="{FF2B5EF4-FFF2-40B4-BE49-F238E27FC236}">
                <a16:creationId xmlns:a16="http://schemas.microsoft.com/office/drawing/2014/main" id="{4C44A20F-11ED-86D1-3342-58AEF1CF9728}"/>
              </a:ext>
            </a:extLst>
          </p:cNvPr>
          <p:cNvSpPr/>
          <p:nvPr/>
        </p:nvSpPr>
        <p:spPr>
          <a:xfrm>
            <a:off x="4100701" y="1733844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45" name="楕円">
            <a:extLst>
              <a:ext uri="{FF2B5EF4-FFF2-40B4-BE49-F238E27FC236}">
                <a16:creationId xmlns:a16="http://schemas.microsoft.com/office/drawing/2014/main" id="{4F182F06-BE2D-5A5D-1E80-23F52F8FA8BD}"/>
              </a:ext>
            </a:extLst>
          </p:cNvPr>
          <p:cNvSpPr/>
          <p:nvPr/>
        </p:nvSpPr>
        <p:spPr>
          <a:xfrm>
            <a:off x="4552255" y="2718733"/>
            <a:ext cx="108000" cy="108000"/>
          </a:xfrm>
          <a:prstGeom prst="ellipse">
            <a:avLst/>
          </a:pr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46" name="楕円">
            <a:extLst>
              <a:ext uri="{FF2B5EF4-FFF2-40B4-BE49-F238E27FC236}">
                <a16:creationId xmlns:a16="http://schemas.microsoft.com/office/drawing/2014/main" id="{650B88F0-3C8F-0760-178D-1C07577E47A2}"/>
              </a:ext>
            </a:extLst>
          </p:cNvPr>
          <p:cNvSpPr/>
          <p:nvPr/>
        </p:nvSpPr>
        <p:spPr>
          <a:xfrm>
            <a:off x="5052168" y="2611397"/>
            <a:ext cx="108000" cy="108000"/>
          </a:xfrm>
          <a:prstGeom prst="ellipse">
            <a:avLst/>
          </a:pr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47" name="楕円">
            <a:extLst>
              <a:ext uri="{FF2B5EF4-FFF2-40B4-BE49-F238E27FC236}">
                <a16:creationId xmlns:a16="http://schemas.microsoft.com/office/drawing/2014/main" id="{5F8BE93F-582B-659F-3B62-F60AE7DE4801}"/>
              </a:ext>
            </a:extLst>
          </p:cNvPr>
          <p:cNvSpPr/>
          <p:nvPr/>
        </p:nvSpPr>
        <p:spPr>
          <a:xfrm>
            <a:off x="5074146" y="2223542"/>
            <a:ext cx="108000" cy="108000"/>
          </a:xfrm>
          <a:prstGeom prst="ellipse">
            <a:avLst/>
          </a:prstGeom>
          <a:solidFill>
            <a:schemeClr val="accent3">
              <a:alpha val="7531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48" name="楕円">
            <a:extLst>
              <a:ext uri="{FF2B5EF4-FFF2-40B4-BE49-F238E27FC236}">
                <a16:creationId xmlns:a16="http://schemas.microsoft.com/office/drawing/2014/main" id="{F78DADEF-03B1-42B8-5DD7-206E9BD9D75B}"/>
              </a:ext>
            </a:extLst>
          </p:cNvPr>
          <p:cNvSpPr/>
          <p:nvPr/>
        </p:nvSpPr>
        <p:spPr>
          <a:xfrm>
            <a:off x="5413873" y="2190717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49" name="楕円">
            <a:extLst>
              <a:ext uri="{FF2B5EF4-FFF2-40B4-BE49-F238E27FC236}">
                <a16:creationId xmlns:a16="http://schemas.microsoft.com/office/drawing/2014/main" id="{19C2CFC0-BD75-4E04-0CA4-83C7F33B1DED}"/>
              </a:ext>
            </a:extLst>
          </p:cNvPr>
          <p:cNvSpPr/>
          <p:nvPr/>
        </p:nvSpPr>
        <p:spPr>
          <a:xfrm>
            <a:off x="4885349" y="2745872"/>
            <a:ext cx="108000" cy="108000"/>
          </a:xfrm>
          <a:prstGeom prst="ellipse">
            <a:avLst/>
          </a:pr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50" name="楕円">
            <a:extLst>
              <a:ext uri="{FF2B5EF4-FFF2-40B4-BE49-F238E27FC236}">
                <a16:creationId xmlns:a16="http://schemas.microsoft.com/office/drawing/2014/main" id="{4BB9681F-742C-8E4B-3243-ED3C1703BD24}"/>
              </a:ext>
            </a:extLst>
          </p:cNvPr>
          <p:cNvSpPr/>
          <p:nvPr/>
        </p:nvSpPr>
        <p:spPr>
          <a:xfrm>
            <a:off x="4515768" y="1816156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51" name="楕円">
            <a:extLst>
              <a:ext uri="{FF2B5EF4-FFF2-40B4-BE49-F238E27FC236}">
                <a16:creationId xmlns:a16="http://schemas.microsoft.com/office/drawing/2014/main" id="{C1B8FB65-F014-103F-05BD-499E52ADBC6A}"/>
              </a:ext>
            </a:extLst>
          </p:cNvPr>
          <p:cNvSpPr/>
          <p:nvPr/>
        </p:nvSpPr>
        <p:spPr>
          <a:xfrm>
            <a:off x="4919103" y="1807734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52" name="楕円">
            <a:extLst>
              <a:ext uri="{FF2B5EF4-FFF2-40B4-BE49-F238E27FC236}">
                <a16:creationId xmlns:a16="http://schemas.microsoft.com/office/drawing/2014/main" id="{F66B83E4-BC71-16CA-8888-0B4F9013FC4F}"/>
              </a:ext>
            </a:extLst>
          </p:cNvPr>
          <p:cNvSpPr/>
          <p:nvPr/>
        </p:nvSpPr>
        <p:spPr>
          <a:xfrm>
            <a:off x="5145931" y="2017373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53" name="楕円">
            <a:extLst>
              <a:ext uri="{FF2B5EF4-FFF2-40B4-BE49-F238E27FC236}">
                <a16:creationId xmlns:a16="http://schemas.microsoft.com/office/drawing/2014/main" id="{F9055ABE-168A-015F-779C-96BBE9BA90AB}"/>
              </a:ext>
            </a:extLst>
          </p:cNvPr>
          <p:cNvSpPr/>
          <p:nvPr/>
        </p:nvSpPr>
        <p:spPr>
          <a:xfrm>
            <a:off x="4064356" y="1915734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54" name="楕円">
            <a:extLst>
              <a:ext uri="{FF2B5EF4-FFF2-40B4-BE49-F238E27FC236}">
                <a16:creationId xmlns:a16="http://schemas.microsoft.com/office/drawing/2014/main" id="{E1419B99-005B-C493-A818-F73C5270C6CC}"/>
              </a:ext>
            </a:extLst>
          </p:cNvPr>
          <p:cNvSpPr/>
          <p:nvPr/>
        </p:nvSpPr>
        <p:spPr>
          <a:xfrm>
            <a:off x="3903231" y="2128686"/>
            <a:ext cx="108000" cy="108000"/>
          </a:xfrm>
          <a:prstGeom prst="ellipse">
            <a:avLst/>
          </a:prstGeom>
          <a:solidFill>
            <a:schemeClr val="accent3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cxnSp>
        <p:nvCxnSpPr>
          <p:cNvPr id="556" name="直線コネクタ 555">
            <a:extLst>
              <a:ext uri="{FF2B5EF4-FFF2-40B4-BE49-F238E27FC236}">
                <a16:creationId xmlns:a16="http://schemas.microsoft.com/office/drawing/2014/main" id="{A7F9B631-F489-961B-4A91-4922F8384BC6}"/>
              </a:ext>
            </a:extLst>
          </p:cNvPr>
          <p:cNvCxnSpPr>
            <a:cxnSpLocks/>
          </p:cNvCxnSpPr>
          <p:nvPr/>
        </p:nvCxnSpPr>
        <p:spPr>
          <a:xfrm flipH="1">
            <a:off x="3669917" y="2885198"/>
            <a:ext cx="225828" cy="476926"/>
          </a:xfrm>
          <a:prstGeom prst="line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head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0" name="平行四辺形 559">
            <a:extLst>
              <a:ext uri="{FF2B5EF4-FFF2-40B4-BE49-F238E27FC236}">
                <a16:creationId xmlns:a16="http://schemas.microsoft.com/office/drawing/2014/main" id="{F7D5CD29-E5C3-61C0-EB00-E5A682776B3D}"/>
              </a:ext>
            </a:extLst>
          </p:cNvPr>
          <p:cNvSpPr/>
          <p:nvPr/>
        </p:nvSpPr>
        <p:spPr>
          <a:xfrm>
            <a:off x="3679423" y="2309808"/>
            <a:ext cx="2096668" cy="234672"/>
          </a:xfrm>
          <a:prstGeom prst="parallelogram">
            <a:avLst>
              <a:gd name="adj" fmla="val 55242"/>
            </a:avLst>
          </a:prstGeom>
          <a:solidFill>
            <a:srgbClr val="FF0000">
              <a:alpha val="2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561" name="右矢印 560">
            <a:extLst>
              <a:ext uri="{FF2B5EF4-FFF2-40B4-BE49-F238E27FC236}">
                <a16:creationId xmlns:a16="http://schemas.microsoft.com/office/drawing/2014/main" id="{1E27117B-930E-2103-C287-5A088296AAC0}"/>
              </a:ext>
            </a:extLst>
          </p:cNvPr>
          <p:cNvSpPr/>
          <p:nvPr/>
        </p:nvSpPr>
        <p:spPr>
          <a:xfrm>
            <a:off x="2606418" y="2374931"/>
            <a:ext cx="893466" cy="18000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563" name="テキスト ボックス 562">
            <a:extLst>
              <a:ext uri="{FF2B5EF4-FFF2-40B4-BE49-F238E27FC236}">
                <a16:creationId xmlns:a16="http://schemas.microsoft.com/office/drawing/2014/main" id="{9ECA594D-F243-B661-E39D-2B544E586E58}"/>
              </a:ext>
            </a:extLst>
          </p:cNvPr>
          <p:cNvSpPr txBox="1"/>
          <p:nvPr/>
        </p:nvSpPr>
        <p:spPr>
          <a:xfrm>
            <a:off x="2622687" y="2596619"/>
            <a:ext cx="848782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sz="1400"/>
              <a:t>高次元化</a:t>
            </a:r>
          </a:p>
        </p:txBody>
      </p:sp>
      <p:sp>
        <p:nvSpPr>
          <p:cNvPr id="564" name="テキスト ボックス 563">
            <a:extLst>
              <a:ext uri="{FF2B5EF4-FFF2-40B4-BE49-F238E27FC236}">
                <a16:creationId xmlns:a16="http://schemas.microsoft.com/office/drawing/2014/main" id="{5386CD7F-834D-476C-CEA0-40F56B84BA31}"/>
              </a:ext>
            </a:extLst>
          </p:cNvPr>
          <p:cNvSpPr txBox="1"/>
          <p:nvPr/>
        </p:nvSpPr>
        <p:spPr>
          <a:xfrm>
            <a:off x="5824510" y="2653991"/>
            <a:ext cx="893466" cy="4693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sz="1400"/>
              <a:t>次元を元に戻す</a:t>
            </a:r>
          </a:p>
        </p:txBody>
      </p:sp>
      <p:sp>
        <p:nvSpPr>
          <p:cNvPr id="565" name="テキスト ボックス 564">
            <a:extLst>
              <a:ext uri="{FF2B5EF4-FFF2-40B4-BE49-F238E27FC236}">
                <a16:creationId xmlns:a16="http://schemas.microsoft.com/office/drawing/2014/main" id="{7E1B280F-C481-B1E0-984B-61E19BB3BC64}"/>
              </a:ext>
            </a:extLst>
          </p:cNvPr>
          <p:cNvSpPr txBox="1"/>
          <p:nvPr/>
        </p:nvSpPr>
        <p:spPr>
          <a:xfrm>
            <a:off x="5779875" y="1483227"/>
            <a:ext cx="816809" cy="530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sz="1600">
                <a:solidFill>
                  <a:srgbClr val="FF0000"/>
                </a:solidFill>
              </a:rPr>
              <a:t>データ分類線</a:t>
            </a:r>
          </a:p>
        </p:txBody>
      </p:sp>
      <p:cxnSp>
        <p:nvCxnSpPr>
          <p:cNvPr id="567" name="直線矢印コネクタ 566">
            <a:extLst>
              <a:ext uri="{FF2B5EF4-FFF2-40B4-BE49-F238E27FC236}">
                <a16:creationId xmlns:a16="http://schemas.microsoft.com/office/drawing/2014/main" id="{E7D4568C-D984-65A5-2528-B592BF6BCDBD}"/>
              </a:ext>
            </a:extLst>
          </p:cNvPr>
          <p:cNvCxnSpPr>
            <a:cxnSpLocks/>
          </p:cNvCxnSpPr>
          <p:nvPr/>
        </p:nvCxnSpPr>
        <p:spPr>
          <a:xfrm flipH="1">
            <a:off x="5605554" y="2046399"/>
            <a:ext cx="314408" cy="28419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2B41628-2415-5666-42C2-83655AB6E1BC}"/>
              </a:ext>
            </a:extLst>
          </p:cNvPr>
          <p:cNvSpPr txBox="1"/>
          <p:nvPr/>
        </p:nvSpPr>
        <p:spPr>
          <a:xfrm>
            <a:off x="316361" y="801802"/>
            <a:ext cx="702435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線形では分けられない場合にも</a:t>
            </a:r>
            <a:r>
              <a:rPr kumimoji="0" lang="en-US" altLang="ja-JP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SVM</a:t>
            </a:r>
            <a:r>
              <a:rPr kumimoji="0" lang="ja-JP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は拡張できる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D4F8CFF-70A9-2314-C225-CB5B87B6F071}"/>
              </a:ext>
            </a:extLst>
          </p:cNvPr>
          <p:cNvSpPr txBox="1"/>
          <p:nvPr/>
        </p:nvSpPr>
        <p:spPr>
          <a:xfrm>
            <a:off x="1142277" y="3939687"/>
            <a:ext cx="835301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データを高次元の特徴空間に写像する</a:t>
            </a:r>
            <a:r>
              <a:rPr lang="ja-JP" altLang="en-US" sz="2000"/>
              <a:t>方法：</a:t>
            </a:r>
            <a:r>
              <a:rPr lang="ja-JP" altLang="en-US" sz="2000" b="1">
                <a:solidFill>
                  <a:srgbClr val="FF0000"/>
                </a:solidFill>
              </a:rPr>
              <a:t>カーネル法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　　→非線形の場合に高い識別性能</a:t>
            </a: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ADEDD2DC-1B89-FE24-18C8-D3EFAD0A82C2}"/>
              </a:ext>
            </a:extLst>
          </p:cNvPr>
          <p:cNvCxnSpPr>
            <a:cxnSpLocks/>
          </p:cNvCxnSpPr>
          <p:nvPr/>
        </p:nvCxnSpPr>
        <p:spPr>
          <a:xfrm>
            <a:off x="6485527" y="2023734"/>
            <a:ext cx="745935" cy="21998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右矢印 35">
            <a:extLst>
              <a:ext uri="{FF2B5EF4-FFF2-40B4-BE49-F238E27FC236}">
                <a16:creationId xmlns:a16="http://schemas.microsoft.com/office/drawing/2014/main" id="{FD0C77EC-1226-39C4-DCF8-5389D3BDA040}"/>
              </a:ext>
            </a:extLst>
          </p:cNvPr>
          <p:cNvSpPr/>
          <p:nvPr/>
        </p:nvSpPr>
        <p:spPr>
          <a:xfrm>
            <a:off x="5858283" y="2368913"/>
            <a:ext cx="893466" cy="18000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1" name="スライド番号プレースホルダー 20">
            <a:extLst>
              <a:ext uri="{FF2B5EF4-FFF2-40B4-BE49-F238E27FC236}">
                <a16:creationId xmlns:a16="http://schemas.microsoft.com/office/drawing/2014/main" id="{3332636B-3D56-6441-E799-12B448E5648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22" name="5 ) 決定木(decision tree)">
            <a:extLst>
              <a:ext uri="{FF2B5EF4-FFF2-40B4-BE49-F238E27FC236}">
                <a16:creationId xmlns:a16="http://schemas.microsoft.com/office/drawing/2014/main" id="{F2F23015-C29E-F5E7-A363-71193C075365}"/>
              </a:ext>
            </a:extLst>
          </p:cNvPr>
          <p:cNvSpPr txBox="1"/>
          <p:nvPr/>
        </p:nvSpPr>
        <p:spPr>
          <a:xfrm>
            <a:off x="150876" y="94541"/>
            <a:ext cx="7748587" cy="35009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lang="en-US" sz="2025" dirty="0" err="1"/>
              <a:t>サポートベクターマシン</a:t>
            </a:r>
            <a:r>
              <a:rPr lang="en-US" sz="2025" dirty="0"/>
              <a:t> (SVM, support vector machine)</a:t>
            </a:r>
            <a:endParaRPr sz="2025" dirty="0"/>
          </a:p>
        </p:txBody>
      </p:sp>
    </p:spTree>
    <p:extLst>
      <p:ext uri="{BB962C8B-B14F-4D97-AF65-F5344CB8AC3E}">
        <p14:creationId xmlns:p14="http://schemas.microsoft.com/office/powerpoint/2010/main" val="345033071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">
            <a:extLst>
              <a:ext uri="{FF2B5EF4-FFF2-40B4-BE49-F238E27FC236}">
                <a16:creationId xmlns:a16="http://schemas.microsoft.com/office/drawing/2014/main" id="{BDC3A30B-5EC5-A30D-D98B-CDE02F5846B9}"/>
              </a:ext>
            </a:extLst>
          </p:cNvPr>
          <p:cNvSpPr/>
          <p:nvPr/>
        </p:nvSpPr>
        <p:spPr>
          <a:xfrm>
            <a:off x="2000250" y="1433146"/>
            <a:ext cx="5143500" cy="2013297"/>
          </a:xfrm>
          <a:prstGeom prst="rect">
            <a:avLst/>
          </a:prstGeom>
          <a:solidFill>
            <a:srgbClr val="FFC000"/>
          </a:solidFill>
          <a:ln w="12700">
            <a:solidFill>
              <a:srgbClr val="FFC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21" name="第２回"/>
          <p:cNvSpPr txBox="1">
            <a:spLocks noGrp="1"/>
          </p:cNvSpPr>
          <p:nvPr>
            <p:ph type="ctrTitle"/>
          </p:nvPr>
        </p:nvSpPr>
        <p:spPr>
          <a:xfrm>
            <a:off x="2261711" y="1690080"/>
            <a:ext cx="4620578" cy="88167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ja-JP" altLang="en-US" sz="5400" b="1"/>
              <a:t>演習</a:t>
            </a:r>
            <a:endParaRPr sz="5400" b="1"/>
          </a:p>
        </p:txBody>
      </p:sp>
      <p:sp>
        <p:nvSpPr>
          <p:cNvPr id="122" name="線形回帰〜ロジスティック回帰"/>
          <p:cNvSpPr txBox="1">
            <a:spLocks noGrp="1"/>
          </p:cNvSpPr>
          <p:nvPr>
            <p:ph type="subTitle" sz="quarter" idx="1"/>
          </p:nvPr>
        </p:nvSpPr>
        <p:spPr>
          <a:xfrm>
            <a:off x="2261711" y="2571750"/>
            <a:ext cx="4620578" cy="5953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sz="3200"/>
              <a:t>サポートベクターマシン</a:t>
            </a:r>
            <a:endParaRPr sz="32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0BD7D64-0ADD-A1E3-3F6D-E3A45BFF0F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13</a:t>
            </a:fld>
            <a:endParaRPr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D2D294C-D989-357A-D14C-8DA747F7D06C}"/>
              </a:ext>
            </a:extLst>
          </p:cNvPr>
          <p:cNvSpPr txBox="1"/>
          <p:nvPr/>
        </p:nvSpPr>
        <p:spPr>
          <a:xfrm>
            <a:off x="1248197" y="3763856"/>
            <a:ext cx="664284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0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乳がんのデータ</a:t>
            </a:r>
            <a:r>
              <a:rPr kumimoji="0" lang="ja-JP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を用いて、分類を行う</a:t>
            </a:r>
          </a:p>
        </p:txBody>
      </p:sp>
    </p:spTree>
    <p:extLst>
      <p:ext uri="{BB962C8B-B14F-4D97-AF65-F5344CB8AC3E}">
        <p14:creationId xmlns:p14="http://schemas.microsoft.com/office/powerpoint/2010/main" val="239043362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矢印">
            <a:extLst>
              <a:ext uri="{FF2B5EF4-FFF2-40B4-BE49-F238E27FC236}">
                <a16:creationId xmlns:a16="http://schemas.microsoft.com/office/drawing/2014/main" id="{2D1BFB41-7511-86FE-CD8E-32C2ECFB917E}"/>
              </a:ext>
            </a:extLst>
          </p:cNvPr>
          <p:cNvSpPr/>
          <p:nvPr/>
        </p:nvSpPr>
        <p:spPr>
          <a:xfrm rot="16200000">
            <a:off x="5277797" y="2693250"/>
            <a:ext cx="504000" cy="396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4" name="機械学習の流れ(もう少し詳しく)"/>
          <p:cNvSpPr txBox="1"/>
          <p:nvPr/>
        </p:nvSpPr>
        <p:spPr>
          <a:xfrm>
            <a:off x="175521" y="80463"/>
            <a:ext cx="6654926" cy="407804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pPr algn="l"/>
            <a:r>
              <a:rPr sz="2400" dirty="0" err="1"/>
              <a:t>機械学習の流れ</a:t>
            </a:r>
            <a:r>
              <a:rPr lang="ja-JP" altLang="en-US" sz="2400"/>
              <a:t>のまとめ</a:t>
            </a:r>
            <a:endParaRPr sz="2400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0"/>
            <a:ext cx="2804048" cy="3204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604977" y="746708"/>
            <a:ext cx="23596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データ分割</a:t>
            </a:r>
          </a:p>
        </p:txBody>
      </p:sp>
      <p:sp>
        <p:nvSpPr>
          <p:cNvPr id="5" name="四角形">
            <a:extLst>
              <a:ext uri="{FF2B5EF4-FFF2-40B4-BE49-F238E27FC236}">
                <a16:creationId xmlns:a16="http://schemas.microsoft.com/office/drawing/2014/main" id="{E1A508EF-0A45-4B17-C1FB-CA59E0F41A8A}"/>
              </a:ext>
            </a:extLst>
          </p:cNvPr>
          <p:cNvSpPr/>
          <p:nvPr/>
        </p:nvSpPr>
        <p:spPr>
          <a:xfrm>
            <a:off x="706687" y="1625376"/>
            <a:ext cx="1104281" cy="127614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18DD79AA-06BC-314D-9D08-2F7D2B632892}"/>
              </a:ext>
            </a:extLst>
          </p:cNvPr>
          <p:cNvSpPr/>
          <p:nvPr/>
        </p:nvSpPr>
        <p:spPr>
          <a:xfrm>
            <a:off x="2117686" y="1595189"/>
            <a:ext cx="715224" cy="1300778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7" name="x(特徴量データ)">
            <a:extLst>
              <a:ext uri="{FF2B5EF4-FFF2-40B4-BE49-F238E27FC236}">
                <a16:creationId xmlns:a16="http://schemas.microsoft.com/office/drawing/2014/main" id="{8443A3A5-985A-054C-11EB-A75EE2997AAA}"/>
              </a:ext>
            </a:extLst>
          </p:cNvPr>
          <p:cNvSpPr txBox="1"/>
          <p:nvPr/>
        </p:nvSpPr>
        <p:spPr>
          <a:xfrm>
            <a:off x="536378" y="1270349"/>
            <a:ext cx="1370568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 dirty="0"/>
              <a:t>x(</a:t>
            </a:r>
            <a:r>
              <a:rPr sz="1400" dirty="0" err="1"/>
              <a:t>特徴量データ</a:t>
            </a:r>
            <a:r>
              <a:rPr sz="1400" dirty="0"/>
              <a:t>)</a:t>
            </a:r>
          </a:p>
        </p:txBody>
      </p:sp>
      <p:sp>
        <p:nvSpPr>
          <p:cNvPr id="8" name="y(正解データ)">
            <a:extLst>
              <a:ext uri="{FF2B5EF4-FFF2-40B4-BE49-F238E27FC236}">
                <a16:creationId xmlns:a16="http://schemas.microsoft.com/office/drawing/2014/main" id="{9464AF04-270A-E307-B736-C24BD6A72646}"/>
              </a:ext>
            </a:extLst>
          </p:cNvPr>
          <p:cNvSpPr txBox="1"/>
          <p:nvPr/>
        </p:nvSpPr>
        <p:spPr>
          <a:xfrm>
            <a:off x="1954314" y="1264077"/>
            <a:ext cx="1192634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 dirty="0"/>
              <a:t>y(</a:t>
            </a:r>
            <a:r>
              <a:rPr sz="1400" dirty="0" err="1"/>
              <a:t>正解データ</a:t>
            </a:r>
            <a:r>
              <a:rPr sz="1400" dirty="0"/>
              <a:t>)</a:t>
            </a:r>
          </a:p>
        </p:txBody>
      </p:sp>
      <p:sp>
        <p:nvSpPr>
          <p:cNvPr id="9" name="四角形">
            <a:extLst>
              <a:ext uri="{FF2B5EF4-FFF2-40B4-BE49-F238E27FC236}">
                <a16:creationId xmlns:a16="http://schemas.microsoft.com/office/drawing/2014/main" id="{C786A7A9-7F0D-3A50-CF77-CC3299B07A75}"/>
              </a:ext>
            </a:extLst>
          </p:cNvPr>
          <p:cNvSpPr/>
          <p:nvPr/>
        </p:nvSpPr>
        <p:spPr>
          <a:xfrm>
            <a:off x="720176" y="3421520"/>
            <a:ext cx="1064611" cy="76132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0" name="四角形">
            <a:extLst>
              <a:ext uri="{FF2B5EF4-FFF2-40B4-BE49-F238E27FC236}">
                <a16:creationId xmlns:a16="http://schemas.microsoft.com/office/drawing/2014/main" id="{6153F75D-D2B4-E497-1156-C161D9B03C79}"/>
              </a:ext>
            </a:extLst>
          </p:cNvPr>
          <p:cNvSpPr/>
          <p:nvPr/>
        </p:nvSpPr>
        <p:spPr>
          <a:xfrm>
            <a:off x="2117686" y="3397691"/>
            <a:ext cx="715224" cy="761325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1" name="x_train">
            <a:extLst>
              <a:ext uri="{FF2B5EF4-FFF2-40B4-BE49-F238E27FC236}">
                <a16:creationId xmlns:a16="http://schemas.microsoft.com/office/drawing/2014/main" id="{96300243-3345-C5D2-4E7C-01C603BCCA1D}"/>
              </a:ext>
            </a:extLst>
          </p:cNvPr>
          <p:cNvSpPr txBox="1"/>
          <p:nvPr/>
        </p:nvSpPr>
        <p:spPr>
          <a:xfrm>
            <a:off x="866893" y="1962841"/>
            <a:ext cx="783869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x_train</a:t>
            </a:r>
            <a:endParaRPr sz="1600" dirty="0"/>
          </a:p>
        </p:txBody>
      </p:sp>
      <p:sp>
        <p:nvSpPr>
          <p:cNvPr id="12" name="y_train">
            <a:extLst>
              <a:ext uri="{FF2B5EF4-FFF2-40B4-BE49-F238E27FC236}">
                <a16:creationId xmlns:a16="http://schemas.microsoft.com/office/drawing/2014/main" id="{D4201FBC-FE9B-4092-6955-E0B881786ED5}"/>
              </a:ext>
            </a:extLst>
          </p:cNvPr>
          <p:cNvSpPr txBox="1"/>
          <p:nvPr/>
        </p:nvSpPr>
        <p:spPr>
          <a:xfrm>
            <a:off x="2082563" y="1962841"/>
            <a:ext cx="785472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y_train</a:t>
            </a:r>
            <a:endParaRPr sz="1600" dirty="0"/>
          </a:p>
        </p:txBody>
      </p:sp>
      <p:sp>
        <p:nvSpPr>
          <p:cNvPr id="13" name="y_test">
            <a:extLst>
              <a:ext uri="{FF2B5EF4-FFF2-40B4-BE49-F238E27FC236}">
                <a16:creationId xmlns:a16="http://schemas.microsoft.com/office/drawing/2014/main" id="{EBB7B1BE-280E-9B45-65C5-E37A223B4748}"/>
              </a:ext>
            </a:extLst>
          </p:cNvPr>
          <p:cNvSpPr txBox="1"/>
          <p:nvPr/>
        </p:nvSpPr>
        <p:spPr>
          <a:xfrm>
            <a:off x="2099487" y="3605499"/>
            <a:ext cx="703719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y_test</a:t>
            </a:r>
            <a:endParaRPr sz="1600" dirty="0"/>
          </a:p>
        </p:txBody>
      </p:sp>
      <p:sp>
        <p:nvSpPr>
          <p:cNvPr id="14" name="x_test">
            <a:extLst>
              <a:ext uri="{FF2B5EF4-FFF2-40B4-BE49-F238E27FC236}">
                <a16:creationId xmlns:a16="http://schemas.microsoft.com/office/drawing/2014/main" id="{48BE39E3-2B68-C097-C657-DB1F76881ADF}"/>
              </a:ext>
            </a:extLst>
          </p:cNvPr>
          <p:cNvSpPr txBox="1"/>
          <p:nvPr/>
        </p:nvSpPr>
        <p:spPr>
          <a:xfrm>
            <a:off x="879864" y="3650057"/>
            <a:ext cx="702116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x_test</a:t>
            </a:r>
            <a:endParaRPr sz="1600" dirty="0"/>
          </a:p>
        </p:txBody>
      </p:sp>
      <p:sp>
        <p:nvSpPr>
          <p:cNvPr id="15" name="角丸四角形">
            <a:extLst>
              <a:ext uri="{FF2B5EF4-FFF2-40B4-BE49-F238E27FC236}">
                <a16:creationId xmlns:a16="http://schemas.microsoft.com/office/drawing/2014/main" id="{B9A4E1DA-5E40-1C2B-6649-399D25FCDD78}"/>
              </a:ext>
            </a:extLst>
          </p:cNvPr>
          <p:cNvSpPr/>
          <p:nvPr/>
        </p:nvSpPr>
        <p:spPr>
          <a:xfrm>
            <a:off x="3645733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" name="学習モデルの選定">
            <a:extLst>
              <a:ext uri="{FF2B5EF4-FFF2-40B4-BE49-F238E27FC236}">
                <a16:creationId xmlns:a16="http://schemas.microsoft.com/office/drawing/2014/main" id="{B6E4521B-12FE-BAD7-EAE9-18364AF18F76}"/>
              </a:ext>
            </a:extLst>
          </p:cNvPr>
          <p:cNvSpPr txBox="1"/>
          <p:nvPr/>
        </p:nvSpPr>
        <p:spPr>
          <a:xfrm>
            <a:off x="3359385" y="836488"/>
            <a:ext cx="2465420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sz="1600" b="1" dirty="0"/>
              <a:t>STEP2:</a:t>
            </a:r>
            <a:r>
              <a:rPr sz="1600" b="1" dirty="0"/>
              <a:t>学習モデルの選定</a:t>
            </a:r>
          </a:p>
        </p:txBody>
      </p:sp>
      <p:sp>
        <p:nvSpPr>
          <p:cNvPr id="17" name="学習">
            <a:extLst>
              <a:ext uri="{FF2B5EF4-FFF2-40B4-BE49-F238E27FC236}">
                <a16:creationId xmlns:a16="http://schemas.microsoft.com/office/drawing/2014/main" id="{2F399788-6649-8627-C5AF-F74AF0C7E867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 dirty="0"/>
          </a:p>
        </p:txBody>
      </p:sp>
      <p:sp>
        <p:nvSpPr>
          <p:cNvPr id="18" name="矢印">
            <a:extLst>
              <a:ext uri="{FF2B5EF4-FFF2-40B4-BE49-F238E27FC236}">
                <a16:creationId xmlns:a16="http://schemas.microsoft.com/office/drawing/2014/main" id="{CA4D8809-0743-A278-ACE8-B735D31B9652}"/>
              </a:ext>
            </a:extLst>
          </p:cNvPr>
          <p:cNvSpPr/>
          <p:nvPr/>
        </p:nvSpPr>
        <p:spPr>
          <a:xfrm rot="5400000">
            <a:off x="3880111" y="1229027"/>
            <a:ext cx="494221" cy="42333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9" name="矢印">
            <a:extLst>
              <a:ext uri="{FF2B5EF4-FFF2-40B4-BE49-F238E27FC236}">
                <a16:creationId xmlns:a16="http://schemas.microsoft.com/office/drawing/2014/main" id="{14E36294-94C6-0348-F643-B81FB80F11D3}"/>
              </a:ext>
            </a:extLst>
          </p:cNvPr>
          <p:cNvSpPr/>
          <p:nvPr/>
        </p:nvSpPr>
        <p:spPr>
          <a:xfrm>
            <a:off x="2964597" y="1949113"/>
            <a:ext cx="658601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936C211-AC40-A73F-ACB7-B85B710C8D58}"/>
              </a:ext>
            </a:extLst>
          </p:cNvPr>
          <p:cNvSpPr/>
          <p:nvPr/>
        </p:nvSpPr>
        <p:spPr>
          <a:xfrm>
            <a:off x="536378" y="1517993"/>
            <a:ext cx="2428219" cy="1440000"/>
          </a:xfrm>
          <a:prstGeom prst="rect">
            <a:avLst/>
          </a:prstGeom>
          <a:noFill/>
          <a:ln w="3492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1" name="角丸四角形">
            <a:extLst>
              <a:ext uri="{FF2B5EF4-FFF2-40B4-BE49-F238E27FC236}">
                <a16:creationId xmlns:a16="http://schemas.microsoft.com/office/drawing/2014/main" id="{A72191B2-BE49-70E5-0680-EB5B8B18198C}"/>
              </a:ext>
            </a:extLst>
          </p:cNvPr>
          <p:cNvSpPr/>
          <p:nvPr/>
        </p:nvSpPr>
        <p:spPr>
          <a:xfrm>
            <a:off x="5054716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2" name="学習済み…">
            <a:extLst>
              <a:ext uri="{FF2B5EF4-FFF2-40B4-BE49-F238E27FC236}">
                <a16:creationId xmlns:a16="http://schemas.microsoft.com/office/drawing/2014/main" id="{5732AC3D-6931-1DD5-ED58-E9E3F09A7D56}"/>
              </a:ext>
            </a:extLst>
          </p:cNvPr>
          <p:cNvSpPr txBox="1"/>
          <p:nvPr/>
        </p:nvSpPr>
        <p:spPr>
          <a:xfrm>
            <a:off x="5113011" y="1907249"/>
            <a:ext cx="846386" cy="5232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575" dirty="0" err="1"/>
              <a:t>学習済み</a:t>
            </a:r>
            <a:endParaRPr sz="1575" dirty="0"/>
          </a:p>
          <a:p>
            <a:pPr>
              <a:defRPr sz="4200"/>
            </a:pPr>
            <a:r>
              <a:rPr sz="1575" dirty="0" err="1"/>
              <a:t>モデル</a:t>
            </a:r>
            <a:endParaRPr sz="1575" dirty="0"/>
          </a:p>
        </p:txBody>
      </p:sp>
      <p:sp>
        <p:nvSpPr>
          <p:cNvPr id="23" name="矢印">
            <a:extLst>
              <a:ext uri="{FF2B5EF4-FFF2-40B4-BE49-F238E27FC236}">
                <a16:creationId xmlns:a16="http://schemas.microsoft.com/office/drawing/2014/main" id="{42F29D89-FFF6-A7CC-8AEE-7F75557158DB}"/>
              </a:ext>
            </a:extLst>
          </p:cNvPr>
          <p:cNvSpPr/>
          <p:nvPr/>
        </p:nvSpPr>
        <p:spPr>
          <a:xfrm>
            <a:off x="4673276" y="1974619"/>
            <a:ext cx="367357" cy="425239"/>
          </a:xfrm>
          <a:prstGeom prst="rightArrow">
            <a:avLst>
              <a:gd name="adj1" fmla="val 31663"/>
              <a:gd name="adj2" fmla="val 5540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D975FA7-D819-4419-47AB-FF52A54A49CC}"/>
              </a:ext>
            </a:extLst>
          </p:cNvPr>
          <p:cNvSpPr/>
          <p:nvPr/>
        </p:nvSpPr>
        <p:spPr>
          <a:xfrm>
            <a:off x="536379" y="3385866"/>
            <a:ext cx="1288672" cy="777491"/>
          </a:xfrm>
          <a:prstGeom prst="rect">
            <a:avLst/>
          </a:prstGeom>
          <a:noFill/>
          <a:ln w="34925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6" name="角丸四角形">
            <a:extLst>
              <a:ext uri="{FF2B5EF4-FFF2-40B4-BE49-F238E27FC236}">
                <a16:creationId xmlns:a16="http://schemas.microsoft.com/office/drawing/2014/main" id="{EA99C611-2468-4056-CD83-37311EC710A7}"/>
              </a:ext>
            </a:extLst>
          </p:cNvPr>
          <p:cNvSpPr/>
          <p:nvPr/>
        </p:nvSpPr>
        <p:spPr>
          <a:xfrm>
            <a:off x="6830447" y="1720544"/>
            <a:ext cx="1252919" cy="761326"/>
          </a:xfrm>
          <a:prstGeom prst="roundRect">
            <a:avLst>
              <a:gd name="adj" fmla="val 15000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" name="正解の予測">
            <a:extLst>
              <a:ext uri="{FF2B5EF4-FFF2-40B4-BE49-F238E27FC236}">
                <a16:creationId xmlns:a16="http://schemas.microsoft.com/office/drawing/2014/main" id="{ABCA7142-21B6-16C3-D473-ED3340625348}"/>
              </a:ext>
            </a:extLst>
          </p:cNvPr>
          <p:cNvSpPr txBox="1"/>
          <p:nvPr/>
        </p:nvSpPr>
        <p:spPr>
          <a:xfrm>
            <a:off x="6932724" y="1960783"/>
            <a:ext cx="1048364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/>
              <a:t>正解の予測</a:t>
            </a:r>
          </a:p>
        </p:txBody>
      </p:sp>
      <p:sp>
        <p:nvSpPr>
          <p:cNvPr id="28" name="矢印">
            <a:extLst>
              <a:ext uri="{FF2B5EF4-FFF2-40B4-BE49-F238E27FC236}">
                <a16:creationId xmlns:a16="http://schemas.microsoft.com/office/drawing/2014/main" id="{5C82BF32-7947-7805-25A4-3D0A1ABAB491}"/>
              </a:ext>
            </a:extLst>
          </p:cNvPr>
          <p:cNvSpPr/>
          <p:nvPr/>
        </p:nvSpPr>
        <p:spPr>
          <a:xfrm>
            <a:off x="6185399" y="2043154"/>
            <a:ext cx="522061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0AD7E68-EA68-129A-0546-7EC4BE79927E}"/>
              </a:ext>
            </a:extLst>
          </p:cNvPr>
          <p:cNvSpPr/>
          <p:nvPr/>
        </p:nvSpPr>
        <p:spPr>
          <a:xfrm>
            <a:off x="2031026" y="3385866"/>
            <a:ext cx="933571" cy="805992"/>
          </a:xfrm>
          <a:prstGeom prst="rect">
            <a:avLst/>
          </a:prstGeom>
          <a:noFill/>
          <a:ln w="34925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0" name="矢印">
            <a:extLst>
              <a:ext uri="{FF2B5EF4-FFF2-40B4-BE49-F238E27FC236}">
                <a16:creationId xmlns:a16="http://schemas.microsoft.com/office/drawing/2014/main" id="{6E14EE7E-B237-9C14-A963-6CFED98D5B6C}"/>
              </a:ext>
            </a:extLst>
          </p:cNvPr>
          <p:cNvSpPr/>
          <p:nvPr/>
        </p:nvSpPr>
        <p:spPr>
          <a:xfrm rot="5400000">
            <a:off x="7127870" y="2674992"/>
            <a:ext cx="658074" cy="49428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1" name="角丸四角形">
            <a:extLst>
              <a:ext uri="{FF2B5EF4-FFF2-40B4-BE49-F238E27FC236}">
                <a16:creationId xmlns:a16="http://schemas.microsoft.com/office/drawing/2014/main" id="{71B50671-2267-1FF6-180E-ADE5A90CA073}"/>
              </a:ext>
            </a:extLst>
          </p:cNvPr>
          <p:cNvSpPr/>
          <p:nvPr/>
        </p:nvSpPr>
        <p:spPr>
          <a:xfrm>
            <a:off x="6474779" y="3362394"/>
            <a:ext cx="1949045" cy="656196"/>
          </a:xfrm>
          <a:prstGeom prst="roundRect">
            <a:avLst>
              <a:gd name="adj" fmla="val 17403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2" name="正解との比較・評価">
            <a:extLst>
              <a:ext uri="{FF2B5EF4-FFF2-40B4-BE49-F238E27FC236}">
                <a16:creationId xmlns:a16="http://schemas.microsoft.com/office/drawing/2014/main" id="{924F87CD-9610-3569-80BF-A9F99BF1D0AC}"/>
              </a:ext>
            </a:extLst>
          </p:cNvPr>
          <p:cNvSpPr txBox="1"/>
          <p:nvPr/>
        </p:nvSpPr>
        <p:spPr>
          <a:xfrm>
            <a:off x="6521163" y="3550069"/>
            <a:ext cx="1856277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/>
              <a:t>正解との比較・評価</a:t>
            </a:r>
          </a:p>
        </p:txBody>
      </p:sp>
      <p:sp>
        <p:nvSpPr>
          <p:cNvPr id="34" name="矢印">
            <a:extLst>
              <a:ext uri="{FF2B5EF4-FFF2-40B4-BE49-F238E27FC236}">
                <a16:creationId xmlns:a16="http://schemas.microsoft.com/office/drawing/2014/main" id="{6BC1ABAD-5B2E-BB43-0595-47BB223C91D5}"/>
              </a:ext>
            </a:extLst>
          </p:cNvPr>
          <p:cNvSpPr/>
          <p:nvPr/>
        </p:nvSpPr>
        <p:spPr>
          <a:xfrm>
            <a:off x="2964597" y="3515569"/>
            <a:ext cx="3454796" cy="38170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2851FEFB-FDE7-56AF-18A5-B79332F3B2A0}"/>
              </a:ext>
            </a:extLst>
          </p:cNvPr>
          <p:cNvSpPr txBox="1"/>
          <p:nvPr/>
        </p:nvSpPr>
        <p:spPr>
          <a:xfrm>
            <a:off x="6141250" y="4145171"/>
            <a:ext cx="261610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STEP5: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モデルの評価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AFF106-84DE-B802-E7F3-A58A51D3760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14</a:t>
            </a:fld>
            <a:endParaRPr lang="ja-JP" altLang="en-US"/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9AB7AC68-A115-6DB9-B34D-DA1EA62802B0}"/>
              </a:ext>
            </a:extLst>
          </p:cNvPr>
          <p:cNvCxnSpPr/>
          <p:nvPr/>
        </p:nvCxnSpPr>
        <p:spPr>
          <a:xfrm>
            <a:off x="1227802" y="3154680"/>
            <a:ext cx="4356000" cy="0"/>
          </a:xfrm>
          <a:prstGeom prst="line">
            <a:avLst/>
          </a:prstGeom>
          <a:noFill/>
          <a:ln w="88900" cap="flat">
            <a:solidFill>
              <a:srgbClr val="00B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F8386547-D48E-4ED1-56A8-D471EB64BA3D}"/>
              </a:ext>
            </a:extLst>
          </p:cNvPr>
          <p:cNvCxnSpPr>
            <a:cxnSpLocks/>
          </p:cNvCxnSpPr>
          <p:nvPr/>
        </p:nvCxnSpPr>
        <p:spPr>
          <a:xfrm flipV="1">
            <a:off x="1271474" y="3131820"/>
            <a:ext cx="0" cy="266770"/>
          </a:xfrm>
          <a:prstGeom prst="line">
            <a:avLst/>
          </a:prstGeom>
          <a:noFill/>
          <a:ln w="88900" cap="flat">
            <a:solidFill>
              <a:srgbClr val="00B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37BE570D-B9CD-BBA8-F3DE-E3C1E0D92260}"/>
              </a:ext>
            </a:extLst>
          </p:cNvPr>
          <p:cNvSpPr txBox="1"/>
          <p:nvPr/>
        </p:nvSpPr>
        <p:spPr>
          <a:xfrm>
            <a:off x="3667926" y="2665274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STEP3: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学習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6045D0E-DEAD-7521-9F1E-8D5897E929C7}"/>
              </a:ext>
            </a:extLst>
          </p:cNvPr>
          <p:cNvSpPr txBox="1"/>
          <p:nvPr/>
        </p:nvSpPr>
        <p:spPr>
          <a:xfrm>
            <a:off x="5680078" y="2618144"/>
            <a:ext cx="159018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STEP4: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予測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12DA552-A262-2F5A-7EFD-87D2DF62E10D}"/>
              </a:ext>
            </a:extLst>
          </p:cNvPr>
          <p:cNvSpPr txBox="1"/>
          <p:nvPr/>
        </p:nvSpPr>
        <p:spPr>
          <a:xfrm>
            <a:off x="5997054" y="771423"/>
            <a:ext cx="31090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*SVM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は切片と傾きはないので、これまでの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STEP4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はとばす</a:t>
            </a:r>
          </a:p>
        </p:txBody>
      </p:sp>
    </p:spTree>
    <p:extLst>
      <p:ext uri="{BB962C8B-B14F-4D97-AF65-F5344CB8AC3E}">
        <p14:creationId xmlns:p14="http://schemas.microsoft.com/office/powerpoint/2010/main" val="236993640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0" name="①学習モデルの選択(今回は線形回帰)…"/>
          <p:cNvSpPr txBox="1"/>
          <p:nvPr/>
        </p:nvSpPr>
        <p:spPr>
          <a:xfrm>
            <a:off x="182261" y="656841"/>
            <a:ext cx="8773626" cy="4065537"/>
          </a:xfrm>
          <a:prstGeom prst="rect">
            <a:avLst/>
          </a:prstGeom>
          <a:ln w="25400">
            <a:solidFill>
              <a:srgbClr val="00B05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lnSpc>
                <a:spcPct val="150000"/>
              </a:lnSpc>
              <a:defRPr sz="4500"/>
            </a:pPr>
            <a:r>
              <a:rPr lang="en-US" altLang="ja-JP"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STEP1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　</a:t>
            </a:r>
            <a:r>
              <a:rPr lang="en-US" altLang="ja-JP" sz="18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データの用意</a:t>
            </a:r>
            <a:endParaRPr lang="en-US" sz="1800" b="1" dirty="0"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  <a:p>
            <a:pPr marL="135731" algn="l">
              <a:lnSpc>
                <a:spcPct val="150000"/>
              </a:lnSpc>
              <a:defRPr sz="4500"/>
            </a:pPr>
            <a:endParaRPr lang="en-US" altLang="ja-JP" sz="800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135731" algn="l">
              <a:lnSpc>
                <a:spcPct val="150000"/>
              </a:lnSpc>
              <a:defRPr sz="4500"/>
            </a:pPr>
            <a:r>
              <a:rPr lang="en-US" altLang="ja-JP"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STEP2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　</a:t>
            </a:r>
            <a:r>
              <a:rPr sz="18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学習モデルの選択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sz="1800" b="1" dirty="0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今回は</a:t>
            </a:r>
            <a:r>
              <a:rPr lang="en-US" sz="1800" b="1" dirty="0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SVM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1016000" indent="-38100" algn="l">
              <a:lnSpc>
                <a:spcPct val="150000"/>
              </a:lnSpc>
              <a:defRPr sz="4500"/>
            </a:pPr>
            <a:r>
              <a:rPr lang="en-US"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  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sz="1800" b="1" dirty="0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モデル名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 = </a:t>
            </a:r>
            <a:r>
              <a:rPr lang="en-US" sz="1800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SVC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135731" algn="l">
              <a:lnSpc>
                <a:spcPct val="150000"/>
              </a:lnSpc>
              <a:defRPr sz="4500"/>
            </a:pPr>
            <a:endParaRPr lang="en-US" sz="800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135731" algn="l">
              <a:lnSpc>
                <a:spcPct val="150000"/>
              </a:lnSpc>
              <a:defRPr sz="4500"/>
            </a:pPr>
            <a:r>
              <a:rPr lang="en-US"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STEP3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　</a:t>
            </a:r>
            <a:r>
              <a:rPr sz="18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データを入れて学習させる</a:t>
            </a:r>
            <a:endParaRPr sz="1800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135731" algn="l">
              <a:lnSpc>
                <a:spcPct val="150000"/>
              </a:lnSpc>
              <a:defRPr sz="4500"/>
            </a:pPr>
            <a:r>
              <a:rPr lang="en-US"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 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　　　　</a:t>
            </a:r>
            <a:r>
              <a:rPr lang="en-US"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 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sz="1800" b="1" dirty="0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モデル名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).</a:t>
            </a:r>
            <a:r>
              <a:rPr sz="1800" b="1" dirty="0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fit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特徴量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,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正解値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135731" algn="l">
              <a:lnSpc>
                <a:spcPct val="150000"/>
              </a:lnSpc>
              <a:defRPr sz="4500"/>
            </a:pPr>
            <a:endParaRPr lang="en-US" sz="800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135731" algn="l">
              <a:lnSpc>
                <a:spcPct val="150000"/>
              </a:lnSpc>
              <a:defRPr sz="4500"/>
            </a:pPr>
            <a:r>
              <a:rPr lang="en-US"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　</a:t>
            </a:r>
            <a:r>
              <a:rPr sz="18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予測を行う</a:t>
            </a:r>
            <a:r>
              <a:rPr lang="ja-JP" altLang="en-US" sz="1800" b="1">
                <a:solidFill>
                  <a:srgbClr val="002060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：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sz="1800" b="1" dirty="0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モデル名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).</a:t>
            </a:r>
            <a:r>
              <a:rPr sz="1800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predict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sz="1800" b="1" dirty="0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新たな</a:t>
            </a:r>
            <a:r>
              <a:rPr lang="en-US" sz="1800" b="1" dirty="0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xの値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</a:t>
            </a:r>
            <a:endParaRPr lang="en-US" sz="1800" b="1" dirty="0"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  <a:p>
            <a:pPr marL="135731" algn="l">
              <a:lnSpc>
                <a:spcPct val="150000"/>
              </a:lnSpc>
              <a:defRPr sz="4500"/>
            </a:pPr>
            <a:endParaRPr lang="en-US" altLang="ja-JP" sz="800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135731" algn="l">
              <a:lnSpc>
                <a:spcPct val="150000"/>
              </a:lnSpc>
              <a:defRPr sz="4500"/>
            </a:pPr>
            <a:r>
              <a:rPr lang="en-US" altLang="ja-JP"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STEP5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　モデルの評価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：</a:t>
            </a:r>
            <a:r>
              <a:rPr lang="en-US" altLang="ja-JP"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モデル名</a:t>
            </a:r>
            <a:r>
              <a:rPr lang="en-US" altLang="ja-JP"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).</a:t>
            </a:r>
            <a:r>
              <a:rPr lang="en-US" altLang="ja-JP" sz="1800" b="1" dirty="0">
                <a:solidFill>
                  <a:srgbClr val="FF0000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score</a:t>
            </a:r>
            <a:r>
              <a:rPr lang="en-US" altLang="ja-JP"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特徴量</a:t>
            </a:r>
            <a:r>
              <a:rPr lang="en-US" altLang="ja-JP"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,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予測値</a:t>
            </a:r>
            <a:r>
              <a:rPr lang="en-US" altLang="ja-JP"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 </a:t>
            </a:r>
            <a:endParaRPr lang="en-US" sz="1800" b="1" dirty="0"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  <a:p>
            <a:pPr marL="135731" algn="l">
              <a:lnSpc>
                <a:spcPct val="150000"/>
              </a:lnSpc>
              <a:defRPr sz="4500"/>
            </a:pPr>
            <a:endParaRPr lang="ja-JP" altLang="en-US" sz="1800" b="1"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4" name="機械学習の流れ(もう少し詳しく)">
            <a:extLst>
              <a:ext uri="{FF2B5EF4-FFF2-40B4-BE49-F238E27FC236}">
                <a16:creationId xmlns:a16="http://schemas.microsoft.com/office/drawing/2014/main" id="{FF2DD140-ADE0-E801-815E-38488A1CCDFB}"/>
              </a:ext>
            </a:extLst>
          </p:cNvPr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lang="en-US" altLang="ja-JP" sz="2800" dirty="0" err="1"/>
              <a:t>SVM</a:t>
            </a:r>
            <a:r>
              <a:rPr sz="2800" dirty="0" err="1"/>
              <a:t>の</a:t>
            </a:r>
            <a:r>
              <a:rPr lang="ja-JP" altLang="en-US" sz="2800"/>
              <a:t>コードのまとめ</a:t>
            </a:r>
            <a:endParaRPr sz="2800" dirty="0"/>
          </a:p>
        </p:txBody>
      </p:sp>
      <p:sp>
        <p:nvSpPr>
          <p:cNvPr id="2" name="四角形吹き出し 1">
            <a:extLst>
              <a:ext uri="{FF2B5EF4-FFF2-40B4-BE49-F238E27FC236}">
                <a16:creationId xmlns:a16="http://schemas.microsoft.com/office/drawing/2014/main" id="{ACE635E7-0A22-8438-EF4C-C76F7984930F}"/>
              </a:ext>
            </a:extLst>
          </p:cNvPr>
          <p:cNvSpPr/>
          <p:nvPr/>
        </p:nvSpPr>
        <p:spPr>
          <a:xfrm>
            <a:off x="4480468" y="1735062"/>
            <a:ext cx="2844000" cy="492443"/>
          </a:xfrm>
          <a:prstGeom prst="wedgeRectCallout">
            <a:avLst>
              <a:gd name="adj1" fmla="val -69634"/>
              <a:gd name="adj2" fmla="val -16670"/>
            </a:avLst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r>
              <a:rPr lang="ja-JP" altLang="en-US" sz="1600" b="1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ヒラギノ角ゴ ProN W3"/>
              </a:rPr>
              <a:t>回帰の時は　</a:t>
            </a:r>
            <a:r>
              <a:rPr lang="en-US" altLang="ja-JP" sz="1600" b="1" err="1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ヒラギノ角ゴ ProN W3"/>
              </a:rPr>
              <a:t>LinearRegression</a:t>
            </a:r>
            <a:r>
              <a:rPr lang="en-US" altLang="ja-JP" sz="1600" b="1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ヒラギノ角ゴ ProN W3"/>
              </a:rPr>
              <a:t>()</a:t>
            </a:r>
            <a:r>
              <a:rPr lang="ja-JP" altLang="en-US" sz="1600" b="1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ヒラギノ角ゴ ProN W3"/>
              </a:rPr>
              <a:t>だった</a:t>
            </a:r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2AF53934-9341-B282-39D5-657AA8C5E3B3}"/>
              </a:ext>
            </a:extLst>
          </p:cNvPr>
          <p:cNvSpPr/>
          <p:nvPr/>
        </p:nvSpPr>
        <p:spPr>
          <a:xfrm>
            <a:off x="5902468" y="2320278"/>
            <a:ext cx="2844000" cy="738664"/>
          </a:xfrm>
          <a:prstGeom prst="wedgeRectCallout">
            <a:avLst>
              <a:gd name="adj1" fmla="val -37482"/>
              <a:gd name="adj2" fmla="val 70522"/>
            </a:avLst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r>
              <a:rPr lang="ja-JP" altLang="en-US" sz="1600" b="1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ヒラギノ角ゴ ProN W3"/>
              </a:rPr>
              <a:t>回帰の</a:t>
            </a:r>
            <a:r>
              <a:rPr lang="en-US" altLang="ja-JP" sz="1600" b="1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ヒラギノ角ゴ ProN W3"/>
              </a:rPr>
              <a:t>STEP4</a:t>
            </a:r>
            <a:r>
              <a:rPr lang="ja-JP" altLang="en-US" sz="1600" b="1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ヒラギノ角ゴ ProN W3"/>
              </a:rPr>
              <a:t>（切片と傾き</a:t>
            </a:r>
            <a:r>
              <a:rPr lang="en-US" altLang="ja-JP" sz="1600" b="1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ヒラギノ角ゴ ProN W3"/>
              </a:rPr>
              <a:t>)</a:t>
            </a:r>
            <a:r>
              <a:rPr lang="ja-JP" altLang="en-US" sz="1600" b="1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ヒラギノ角ゴ ProN W3"/>
              </a:rPr>
              <a:t>は</a:t>
            </a:r>
            <a:r>
              <a:rPr lang="en-US" altLang="ja-JP" sz="1600" b="1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ヒラギノ角ゴ ProN W3"/>
              </a:rPr>
              <a:t>SVM</a:t>
            </a:r>
            <a:r>
              <a:rPr lang="ja-JP" altLang="en-US" sz="1600" b="1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ヒラギノ角ゴ ProN W3"/>
              </a:rPr>
              <a:t>では存在しないので、すぐに予測を行う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6C90273-9919-54D0-0AE0-F73B7B98B84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1503020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828E345-EE3D-EF3D-B32E-19C667031356}"/>
              </a:ext>
            </a:extLst>
          </p:cNvPr>
          <p:cNvSpPr/>
          <p:nvPr/>
        </p:nvSpPr>
        <p:spPr>
          <a:xfrm>
            <a:off x="352588" y="4096881"/>
            <a:ext cx="8459508" cy="936000"/>
          </a:xfrm>
          <a:prstGeom prst="rect">
            <a:avLst/>
          </a:prstGeom>
          <a:solidFill>
            <a:srgbClr val="E7D1FF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25D2944-3B46-4261-7AE7-0FCBFA1E724A}"/>
              </a:ext>
            </a:extLst>
          </p:cNvPr>
          <p:cNvSpPr/>
          <p:nvPr/>
        </p:nvSpPr>
        <p:spPr>
          <a:xfrm>
            <a:off x="352588" y="3489832"/>
            <a:ext cx="8459507" cy="468000"/>
          </a:xfrm>
          <a:prstGeom prst="rect">
            <a:avLst/>
          </a:prstGeom>
          <a:solidFill>
            <a:srgbClr val="E7D1FF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A1F5FB97-0764-346D-66C7-54A89392B81D}"/>
              </a:ext>
            </a:extLst>
          </p:cNvPr>
          <p:cNvSpPr/>
          <p:nvPr/>
        </p:nvSpPr>
        <p:spPr>
          <a:xfrm>
            <a:off x="359154" y="3166399"/>
            <a:ext cx="8469786" cy="252000"/>
          </a:xfrm>
          <a:prstGeom prst="rect">
            <a:avLst/>
          </a:prstGeom>
          <a:solidFill>
            <a:srgbClr val="E7D1FF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EABB7D2-93CD-25FD-6730-D23F200788E0}"/>
              </a:ext>
            </a:extLst>
          </p:cNvPr>
          <p:cNvSpPr/>
          <p:nvPr/>
        </p:nvSpPr>
        <p:spPr>
          <a:xfrm>
            <a:off x="352589" y="2595725"/>
            <a:ext cx="8469786" cy="468000"/>
          </a:xfrm>
          <a:prstGeom prst="rect">
            <a:avLst/>
          </a:prstGeom>
          <a:solidFill>
            <a:srgbClr val="E7D1FF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1C097C6-D088-3C16-F8DB-0F858166C3E8}"/>
              </a:ext>
            </a:extLst>
          </p:cNvPr>
          <p:cNvSpPr/>
          <p:nvPr/>
        </p:nvSpPr>
        <p:spPr>
          <a:xfrm>
            <a:off x="352589" y="1280375"/>
            <a:ext cx="8469786" cy="1224000"/>
          </a:xfrm>
          <a:prstGeom prst="rect">
            <a:avLst/>
          </a:prstGeom>
          <a:solidFill>
            <a:srgbClr val="E7D1FF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FF2B7F1-059E-50A7-C3FB-E19C8134205B}"/>
              </a:ext>
            </a:extLst>
          </p:cNvPr>
          <p:cNvSpPr/>
          <p:nvPr/>
        </p:nvSpPr>
        <p:spPr>
          <a:xfrm>
            <a:off x="352589" y="682940"/>
            <a:ext cx="8469786" cy="503999"/>
          </a:xfrm>
          <a:prstGeom prst="rect">
            <a:avLst/>
          </a:prstGeom>
          <a:solidFill>
            <a:srgbClr val="E7D1FF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6" name="線形回帰で88歳の歯周病の歯の本数を予測する"/>
          <p:cNvSpPr txBox="1"/>
          <p:nvPr/>
        </p:nvSpPr>
        <p:spPr>
          <a:xfrm>
            <a:off x="278101" y="77004"/>
            <a:ext cx="7615867" cy="350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en-US" altLang="ja-JP" sz="2025" dirty="0"/>
              <a:t>1.</a:t>
            </a:r>
            <a:r>
              <a:rPr lang="ja-JP" altLang="en-US" sz="2025"/>
              <a:t>サポートベクターマシン </a:t>
            </a:r>
            <a:r>
              <a:rPr lang="en-US" altLang="ja-JP" sz="2025" dirty="0"/>
              <a:t>(SVM, support vector machine)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417383" y="705362"/>
            <a:ext cx="8233636" cy="4438138"/>
          </a:xfrm>
          <a:prstGeom prst="rect">
            <a:avLst/>
          </a:prstGeom>
          <a:noFill/>
          <a:ln w="793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134938" algn="l"/>
            <a:r>
              <a:rPr lang="en" altLang="ja-JP" sz="1400" b="1" dirty="0">
                <a:solidFill>
                  <a:srgbClr val="C586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" altLang="ja-JP" sz="1400" b="1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altLang="ja-JP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" altLang="ja-JP" sz="1400" b="1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altLang="ja-JP" sz="1400" b="1" dirty="0">
                <a:solidFill>
                  <a:srgbClr val="C586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" altLang="ja-JP" sz="1400" b="1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altLang="ja-JP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</a:p>
          <a:p>
            <a:pPr marL="134938" algn="l"/>
            <a:r>
              <a:rPr lang="en" altLang="ja-JP" sz="1400" b="1" dirty="0">
                <a:solidFill>
                  <a:srgbClr val="C586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" altLang="ja-JP" sz="1400" b="1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altLang="ja-JP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en" altLang="ja-JP" sz="1400" b="1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altLang="ja-JP" sz="1400" b="1" dirty="0">
                <a:solidFill>
                  <a:srgbClr val="C586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" altLang="ja-JP" sz="1400" b="1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altLang="ja-JP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</a:p>
          <a:p>
            <a:pPr marL="134938" algn="l"/>
            <a:endParaRPr lang="en" altLang="ja-JP" sz="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4938" algn="l"/>
            <a:r>
              <a:rPr lang="en" altLang="ja-JP" sz="1400" b="1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altLang="ja-JP" sz="14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</a:t>
            </a:r>
            <a:r>
              <a:rPr lang="en-US" altLang="ja-JP" sz="14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sklearn.datasets</a:t>
            </a:r>
            <a:r>
              <a:rPr lang="en-US" altLang="ja-JP" sz="14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</a:t>
            </a:r>
            <a:r>
              <a:rPr lang="en" altLang="ja-JP" sz="1400" b="1" dirty="0">
                <a:solidFill>
                  <a:srgbClr val="C586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altLang="ja-JP" sz="14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</a:t>
            </a:r>
            <a:r>
              <a:rPr lang="en-US" altLang="ja-JP" sz="14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load_breast_cancer</a:t>
            </a:r>
            <a:endParaRPr lang="ja-JP" altLang="ja-JP" sz="1400" b="1">
              <a:effectLst/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marL="134938" algn="l"/>
            <a:r>
              <a:rPr lang="en-US" altLang="ja-JP" sz="14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df_bc</a:t>
            </a:r>
            <a:r>
              <a:rPr lang="en-US" altLang="ja-JP" sz="14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</a:t>
            </a:r>
            <a:r>
              <a:rPr lang="en-US" altLang="ja-JP" sz="14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load_breast_cancer</a:t>
            </a:r>
            <a:r>
              <a:rPr lang="en-US" altLang="ja-JP" sz="14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altLang="ja-JP" sz="14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as_frame</a:t>
            </a:r>
            <a:r>
              <a:rPr lang="en-US" altLang="ja-JP" sz="14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</a:t>
            </a:r>
            <a:r>
              <a:rPr lang="en-US" altLang="ja-JP" sz="14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True)</a:t>
            </a:r>
          </a:p>
          <a:p>
            <a:pPr marL="134938" algn="l"/>
            <a:endParaRPr lang="en-US" altLang="ja-JP" sz="800" b="1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134938" algn="l"/>
            <a:r>
              <a:rPr lang="en" altLang="ja-JP" sz="1400" b="1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altLang="ja-JP" sz="14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 </a:t>
            </a:r>
            <a:r>
              <a:rPr lang="en-US" altLang="ja-JP" sz="14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sklearn.model_selection</a:t>
            </a:r>
            <a:r>
              <a:rPr lang="en-US" altLang="ja-JP" sz="14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 </a:t>
            </a:r>
            <a:r>
              <a:rPr lang="en" altLang="ja-JP" sz="1400" b="1" dirty="0">
                <a:solidFill>
                  <a:srgbClr val="C586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altLang="ja-JP" sz="14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 </a:t>
            </a:r>
            <a:r>
              <a:rPr lang="en-US" altLang="ja-JP" sz="14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train_test_split</a:t>
            </a:r>
            <a:endParaRPr lang="ja-JP" altLang="ja-JP" sz="1400" b="1">
              <a:effectLst/>
              <a:latin typeface="ＭＳ Ｐゴシック" panose="020B0600070205080204" pitchFamily="34" charset="-128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134938" algn="l"/>
            <a:r>
              <a:rPr lang="en-US" altLang="ja-JP" sz="14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x_train</a:t>
            </a:r>
            <a:r>
              <a:rPr lang="en-US" altLang="ja-JP" sz="14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, </a:t>
            </a:r>
            <a:r>
              <a:rPr lang="en-US" altLang="ja-JP" sz="14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x_test</a:t>
            </a:r>
            <a:r>
              <a:rPr lang="en-US" altLang="ja-JP" sz="14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, </a:t>
            </a:r>
            <a:r>
              <a:rPr lang="en-US" altLang="ja-JP" sz="14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y_train</a:t>
            </a:r>
            <a:r>
              <a:rPr lang="en-US" altLang="ja-JP" sz="14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, </a:t>
            </a:r>
            <a:r>
              <a:rPr lang="en-US" altLang="ja-JP" sz="14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y_test</a:t>
            </a:r>
            <a:r>
              <a:rPr lang="en-US" altLang="ja-JP" sz="14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 = </a:t>
            </a:r>
            <a:r>
              <a:rPr lang="en-US" altLang="ja-JP" sz="14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train_test_split</a:t>
            </a:r>
            <a:r>
              <a:rPr lang="en-US" altLang="ja-JP" sz="14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(</a:t>
            </a:r>
            <a:r>
              <a:rPr lang="en-US" altLang="ja-JP" sz="14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df_bc.data</a:t>
            </a:r>
            <a:r>
              <a:rPr lang="en-US" altLang="ja-JP" sz="14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, </a:t>
            </a:r>
            <a:r>
              <a:rPr lang="en-US" altLang="ja-JP" sz="14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df_bc.target,test_size</a:t>
            </a:r>
            <a:r>
              <a:rPr lang="en-US" altLang="ja-JP" sz="14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 = </a:t>
            </a:r>
            <a:r>
              <a:rPr lang="en-US" altLang="ja-JP" sz="1400" b="1" dirty="0">
                <a:solidFill>
                  <a:srgbClr val="00B05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0.3</a:t>
            </a:r>
            <a:r>
              <a:rPr lang="en-US" altLang="ja-JP" sz="14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, </a:t>
            </a:r>
            <a:r>
              <a:rPr lang="en-US" altLang="ja-JP" sz="14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random_state</a:t>
            </a:r>
            <a:r>
              <a:rPr lang="en-US" altLang="ja-JP" sz="14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 = </a:t>
            </a:r>
            <a:r>
              <a:rPr lang="en-US" altLang="ja-JP" sz="1400" b="1" dirty="0">
                <a:solidFill>
                  <a:srgbClr val="00B05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0</a:t>
            </a:r>
            <a:r>
              <a:rPr lang="en-US" altLang="ja-JP" sz="14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)</a:t>
            </a:r>
            <a:endParaRPr lang="ja-JP" altLang="ja-JP" sz="1400" b="1">
              <a:solidFill>
                <a:srgbClr val="0070C0"/>
              </a:solidFill>
              <a:effectLst/>
              <a:latin typeface="ＭＳ Ｐゴシック" panose="020B0600070205080204" pitchFamily="34" charset="-128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134938" algn="l"/>
            <a:endParaRPr lang="en-US" altLang="ja-JP" sz="800" b="1" dirty="0">
              <a:effectLst/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marL="134938" algn="l"/>
            <a:r>
              <a:rPr lang="en" altLang="ja-JP" sz="1400" b="1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altLang="ja-JP" sz="14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 </a:t>
            </a:r>
            <a:r>
              <a:rPr lang="en-US" altLang="ja-JP" sz="14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sklearn.svm</a:t>
            </a:r>
            <a:r>
              <a:rPr lang="en-US" altLang="ja-JP" sz="14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 </a:t>
            </a:r>
            <a:r>
              <a:rPr lang="en" altLang="ja-JP" sz="1400" b="1" dirty="0">
                <a:solidFill>
                  <a:srgbClr val="C586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altLang="ja-JP" sz="14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 SVC</a:t>
            </a:r>
            <a:endParaRPr lang="ja-JP" altLang="ja-JP" sz="1400" b="1">
              <a:effectLst/>
              <a:latin typeface="ＭＳ Ｐゴシック" panose="020B0600070205080204" pitchFamily="34" charset="-128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134938" algn="l"/>
            <a:r>
              <a:rPr lang="en-US" altLang="ja-JP" sz="14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model_svm</a:t>
            </a:r>
            <a:r>
              <a:rPr lang="en-US" altLang="ja-JP" sz="14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 = SVC</a:t>
            </a:r>
            <a:r>
              <a:rPr lang="en-US" altLang="ja-JP" sz="14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(</a:t>
            </a:r>
            <a:r>
              <a:rPr lang="en-US" altLang="ja-JP" sz="1400" b="1" kern="0" dirty="0"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kernel = </a:t>
            </a:r>
            <a:r>
              <a:rPr lang="en-US" altLang="ja-JP" sz="1400" b="1" kern="0" dirty="0">
                <a:solidFill>
                  <a:srgbClr val="94520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'</a:t>
            </a:r>
            <a:r>
              <a:rPr lang="en-US" altLang="ja-JP" sz="1400" b="1" kern="0" dirty="0" err="1">
                <a:solidFill>
                  <a:srgbClr val="94520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rbf</a:t>
            </a:r>
            <a:r>
              <a:rPr lang="en-US" altLang="ja-JP" sz="1400" b="1" kern="0" dirty="0">
                <a:solidFill>
                  <a:srgbClr val="94520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’</a:t>
            </a:r>
            <a:r>
              <a:rPr lang="en-US" altLang="ja-JP" sz="1400" b="1" kern="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</a:t>
            </a:r>
            <a:r>
              <a:rPr lang="ja-JP" altLang="ja-JP" sz="1400" b="1">
                <a:solidFill>
                  <a:srgbClr val="9452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ja-JP" sz="1400" b="1" dirty="0">
                <a:solidFill>
                  <a:srgbClr val="945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</a:t>
            </a:r>
            <a:r>
              <a:rPr lang="en-US" altLang="ja-JP" sz="1400" b="1" dirty="0">
                <a:solidFill>
                  <a:srgbClr val="9452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1, </a:t>
            </a:r>
            <a:r>
              <a:rPr lang="en-US" altLang="ja-JP" sz="14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random</a:t>
            </a:r>
            <a:r>
              <a:rPr lang="en-US" altLang="ja-JP" sz="14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_state</a:t>
            </a:r>
            <a:r>
              <a:rPr lang="en-US" altLang="ja-JP" sz="14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 = </a:t>
            </a:r>
            <a:r>
              <a:rPr lang="en-US" altLang="ja-JP" sz="1400" b="1" dirty="0">
                <a:solidFill>
                  <a:srgbClr val="00B05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0</a:t>
            </a:r>
            <a:r>
              <a:rPr lang="en-US" altLang="ja-JP" sz="14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)</a:t>
            </a:r>
            <a:endParaRPr lang="ja-JP" altLang="ja-JP" sz="1400" b="1">
              <a:solidFill>
                <a:srgbClr val="0070C0"/>
              </a:solidFill>
              <a:effectLst/>
              <a:latin typeface="ＭＳ Ｐゴシック" panose="020B0600070205080204" pitchFamily="34" charset="-128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134938" algn="l"/>
            <a:endParaRPr lang="en-US" altLang="ja-JP" sz="800" b="1" dirty="0">
              <a:effectLst/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marL="134938" algn="l"/>
            <a:r>
              <a:rPr lang="en-US" altLang="ja-JP" sz="14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model_svm.fit</a:t>
            </a:r>
            <a:r>
              <a:rPr lang="en-US" altLang="ja-JP" sz="14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(</a:t>
            </a:r>
            <a:r>
              <a:rPr lang="en-US" altLang="ja-JP" sz="14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x_train</a:t>
            </a:r>
            <a:r>
              <a:rPr lang="en-US" altLang="ja-JP" sz="14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, </a:t>
            </a:r>
            <a:r>
              <a:rPr lang="en-US" altLang="ja-JP" sz="14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y_train</a:t>
            </a:r>
            <a:r>
              <a:rPr lang="en-US" altLang="ja-JP" sz="14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)</a:t>
            </a:r>
          </a:p>
          <a:p>
            <a:pPr marL="134938" algn="l"/>
            <a:endParaRPr lang="ja-JP" altLang="ja-JP" sz="800" b="1">
              <a:effectLst/>
              <a:latin typeface="ＭＳ Ｐゴシック" panose="020B0600070205080204" pitchFamily="34" charset="-128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134938" algn="l"/>
            <a:r>
              <a:rPr lang="en" altLang="ja-JP" sz="14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-US" altLang="ja-JP" sz="14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(</a:t>
            </a:r>
            <a:r>
              <a:rPr lang="en-US" altLang="ja-JP" sz="1400" b="1" dirty="0" err="1">
                <a:effectLst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model_svm.predict</a:t>
            </a:r>
            <a:r>
              <a:rPr lang="en-US" altLang="ja-JP" sz="1400" b="1" dirty="0">
                <a:solidFill>
                  <a:srgbClr val="00B050"/>
                </a:solidFill>
                <a:effectLst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(</a:t>
            </a:r>
            <a:r>
              <a:rPr lang="en-US" altLang="ja-JP" sz="1400" b="1" dirty="0" err="1">
                <a:effectLst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x_test</a:t>
            </a:r>
            <a:r>
              <a:rPr lang="en-US" altLang="ja-JP" sz="1400" b="1" dirty="0">
                <a:solidFill>
                  <a:srgbClr val="00B050"/>
                </a:solidFill>
                <a:effectLst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)</a:t>
            </a:r>
            <a:r>
              <a:rPr lang="en-US" altLang="ja-JP" sz="14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)</a:t>
            </a:r>
          </a:p>
          <a:p>
            <a:pPr marL="134938" algn="l"/>
            <a:r>
              <a:rPr lang="en" altLang="ja-JP" sz="14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-US" altLang="ja-JP" sz="1400" b="1" dirty="0">
                <a:solidFill>
                  <a:srgbClr val="0070C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(</a:t>
            </a:r>
            <a:r>
              <a:rPr lang="en-US" altLang="ja-JP" sz="1400" b="1" dirty="0" err="1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np.array</a:t>
            </a:r>
            <a:r>
              <a:rPr lang="en-US" altLang="ja-JP" sz="1400" b="1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(</a:t>
            </a:r>
            <a:r>
              <a:rPr lang="en-US" altLang="ja-JP" sz="1400" b="1" dirty="0" err="1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y_test</a:t>
            </a:r>
            <a:r>
              <a:rPr lang="en-US" altLang="ja-JP" sz="1400" b="1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)</a:t>
            </a:r>
            <a:r>
              <a:rPr lang="en-US" altLang="ja-JP" sz="1400" b="1" dirty="0">
                <a:solidFill>
                  <a:srgbClr val="0070C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)</a:t>
            </a:r>
          </a:p>
          <a:p>
            <a:pPr marL="134938" algn="l"/>
            <a:endParaRPr lang="en-US" altLang="ja-JP" sz="1400" b="1" dirty="0">
              <a:solidFill>
                <a:srgbClr val="0070C0"/>
              </a:solidFill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marL="225028" indent="-190500" algn="l">
              <a:lnSpc>
                <a:spcPct val="130000"/>
              </a:lnSpc>
            </a:pPr>
            <a:r>
              <a:rPr lang="en" altLang="ja-JP" sz="1400" b="1" dirty="0">
                <a:solidFill>
                  <a:srgbClr val="D883FF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400" b="1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sklearn.metrics</a:t>
            </a:r>
            <a:r>
              <a:rPr lang="en" altLang="ja-JP" sz="1400" b="1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400" b="1" dirty="0">
                <a:solidFill>
                  <a:srgbClr val="D883FF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400" b="1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confusion_matrix</a:t>
            </a:r>
            <a:endParaRPr lang="en" altLang="ja-JP" sz="14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225028" indent="-190500" algn="l">
              <a:lnSpc>
                <a:spcPct val="130000"/>
              </a:lnSpc>
            </a:pPr>
            <a:r>
              <a:rPr lang="en" altLang="ja-JP" sz="1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confusion_matrix</a:t>
            </a:r>
            <a:r>
              <a:rPr lang="en" altLang="ja-JP" sz="1400" b="1" dirty="0">
                <a:solidFill>
                  <a:srgbClr val="0070C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y_test</a:t>
            </a:r>
            <a:r>
              <a:rPr lang="en" altLang="ja-JP" sz="1400" b="1" dirty="0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model_svm.predict</a:t>
            </a:r>
            <a:r>
              <a:rPr lang="en" altLang="ja-JP" sz="1400" b="1" dirty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x_test</a:t>
            </a:r>
            <a:r>
              <a:rPr lang="en" altLang="ja-JP" sz="1400" b="1" dirty="0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en" altLang="ja-JP" sz="1400" b="1" dirty="0">
                <a:solidFill>
                  <a:schemeClr val="tx1"/>
                </a:solidFill>
                <a:latin typeface="Courier New" panose="02070309020205020404" pitchFamily="49" charset="0"/>
              </a:rPr>
              <a:t>,</a:t>
            </a:r>
            <a:r>
              <a:rPr lang="en" altLang="ja-JP" sz="1400" b="1" dirty="0">
                <a:solidFill>
                  <a:srgbClr val="92D050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400" b="1" dirty="0">
                <a:solidFill>
                  <a:schemeClr val="tx1"/>
                </a:solidFill>
                <a:latin typeface="Courier New" panose="02070309020205020404" pitchFamily="49" charset="0"/>
              </a:rPr>
              <a:t>labels = </a:t>
            </a:r>
            <a:r>
              <a:rPr lang="en" altLang="ja-JP" sz="1400" b="1" dirty="0">
                <a:solidFill>
                  <a:srgbClr val="00B050"/>
                </a:solidFill>
                <a:latin typeface="Courier New" panose="02070309020205020404" pitchFamily="49" charset="0"/>
              </a:rPr>
              <a:t>[1, 0]</a:t>
            </a:r>
            <a:r>
              <a:rPr lang="en" altLang="ja-JP" sz="1400" b="1" dirty="0">
                <a:solidFill>
                  <a:srgbClr val="0070C0"/>
                </a:solidFill>
                <a:latin typeface="Courier New" panose="02070309020205020404" pitchFamily="49" charset="0"/>
              </a:rPr>
              <a:t>)</a:t>
            </a:r>
          </a:p>
          <a:p>
            <a:pPr marL="134938" algn="l"/>
            <a:endParaRPr lang="ja-JP" altLang="ja-JP" sz="800" b="1">
              <a:effectLst/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marL="134938" algn="l"/>
            <a:r>
              <a:rPr lang="en" altLang="ja-JP" sz="14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-US" altLang="ja-JP" sz="14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(</a:t>
            </a:r>
            <a:r>
              <a:rPr lang="en-US" altLang="ja-JP" sz="14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model_svm.score</a:t>
            </a:r>
            <a:r>
              <a:rPr lang="en-US" altLang="ja-JP" sz="1400" b="1" dirty="0">
                <a:solidFill>
                  <a:srgbClr val="00B05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(</a:t>
            </a:r>
            <a:r>
              <a:rPr lang="en-US" altLang="ja-JP" sz="14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x_test</a:t>
            </a:r>
            <a:r>
              <a:rPr lang="en-US" altLang="ja-JP" sz="14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, </a:t>
            </a:r>
            <a:r>
              <a:rPr lang="en-US" altLang="ja-JP" sz="14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y_test</a:t>
            </a:r>
            <a:r>
              <a:rPr lang="en-US" altLang="ja-JP" sz="1400" b="1" dirty="0">
                <a:solidFill>
                  <a:srgbClr val="00B05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)</a:t>
            </a:r>
            <a:r>
              <a:rPr lang="en-US" altLang="ja-JP" sz="14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)</a:t>
            </a:r>
          </a:p>
          <a:p>
            <a:pPr marL="134938" algn="l"/>
            <a:endParaRPr lang="en-US" altLang="ja-JP" sz="800" b="1" dirty="0">
              <a:solidFill>
                <a:srgbClr val="0070C0"/>
              </a:solidFill>
              <a:latin typeface="Courier New" panose="02070309020205020404" pitchFamily="49" charset="0"/>
              <a:ea typeface="Yu Gothic" panose="020B0400000000000000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5" name="①学習モデルの選択(今回は線形回帰)…">
            <a:extLst>
              <a:ext uri="{FF2B5EF4-FFF2-40B4-BE49-F238E27FC236}">
                <a16:creationId xmlns:a16="http://schemas.microsoft.com/office/drawing/2014/main" id="{815D82F9-6C62-24D2-56BD-F47ACEC2EA3E}"/>
              </a:ext>
            </a:extLst>
          </p:cNvPr>
          <p:cNvSpPr txBox="1"/>
          <p:nvPr/>
        </p:nvSpPr>
        <p:spPr>
          <a:xfrm>
            <a:off x="5681029" y="858673"/>
            <a:ext cx="2853475" cy="253916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STEP0： </a:t>
            </a:r>
            <a:r>
              <a:rPr lang="en-US" sz="1400" b="1" dirty="0" err="1">
                <a:latin typeface="Meiryo" panose="020B0604030504040204" pitchFamily="34" charset="-128"/>
                <a:ea typeface="Meiryo" panose="020B0604030504040204" pitchFamily="34" charset="-128"/>
              </a:rPr>
              <a:t>ライブラリの読み込み</a:t>
            </a:r>
            <a:endParaRPr lang="en-US" sz="1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①学習モデルの選択(今回は線形回帰)…">
            <a:extLst>
              <a:ext uri="{FF2B5EF4-FFF2-40B4-BE49-F238E27FC236}">
                <a16:creationId xmlns:a16="http://schemas.microsoft.com/office/drawing/2014/main" id="{558BE35B-28BD-4113-5601-BA669478C68E}"/>
              </a:ext>
            </a:extLst>
          </p:cNvPr>
          <p:cNvSpPr txBox="1"/>
          <p:nvPr/>
        </p:nvSpPr>
        <p:spPr>
          <a:xfrm>
            <a:off x="6182689" y="1347724"/>
            <a:ext cx="2543928" cy="253916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STEP1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</a:t>
            </a:r>
            <a:r>
              <a:rPr lang="en-US" altLang="ja-JP" sz="1400" b="1" dirty="0" err="1">
                <a:latin typeface="Meiryo" panose="020B0604030504040204" pitchFamily="34" charset="-128"/>
                <a:ea typeface="Meiryo" panose="020B0604030504040204" pitchFamily="34" charset="-128"/>
              </a:rPr>
              <a:t>データの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準備</a:t>
            </a:r>
            <a:endParaRPr lang="en-US" altLang="ja-JP" sz="1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①学習モデルの選択(今回は線形回帰)…">
            <a:extLst>
              <a:ext uri="{FF2B5EF4-FFF2-40B4-BE49-F238E27FC236}">
                <a16:creationId xmlns:a16="http://schemas.microsoft.com/office/drawing/2014/main" id="{4E586509-E6B2-5693-0946-5BCA85E82A55}"/>
              </a:ext>
            </a:extLst>
          </p:cNvPr>
          <p:cNvSpPr txBox="1"/>
          <p:nvPr/>
        </p:nvSpPr>
        <p:spPr>
          <a:xfrm>
            <a:off x="6196313" y="2538289"/>
            <a:ext cx="2610014" cy="253916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STEP2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：学習モデルの選択</a:t>
            </a:r>
            <a:endParaRPr lang="en-US" altLang="ja-JP" sz="1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①学習モデルの選択(今回は線形回帰)…">
            <a:extLst>
              <a:ext uri="{FF2B5EF4-FFF2-40B4-BE49-F238E27FC236}">
                <a16:creationId xmlns:a16="http://schemas.microsoft.com/office/drawing/2014/main" id="{760D47E7-6E20-B371-4D60-1738B2CAFB2C}"/>
              </a:ext>
            </a:extLst>
          </p:cNvPr>
          <p:cNvSpPr txBox="1"/>
          <p:nvPr/>
        </p:nvSpPr>
        <p:spPr>
          <a:xfrm>
            <a:off x="5737679" y="3162974"/>
            <a:ext cx="3084696" cy="253916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STEP3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：データを入れて学習させる</a:t>
            </a:r>
          </a:p>
        </p:txBody>
      </p:sp>
      <p:sp>
        <p:nvSpPr>
          <p:cNvPr id="11" name="①学習モデルの選択(今回は線形回帰)…">
            <a:extLst>
              <a:ext uri="{FF2B5EF4-FFF2-40B4-BE49-F238E27FC236}">
                <a16:creationId xmlns:a16="http://schemas.microsoft.com/office/drawing/2014/main" id="{EDA1B8EA-C95D-60E2-9E0E-0AE9A6E35774}"/>
              </a:ext>
            </a:extLst>
          </p:cNvPr>
          <p:cNvSpPr txBox="1"/>
          <p:nvPr/>
        </p:nvSpPr>
        <p:spPr>
          <a:xfrm>
            <a:off x="6424654" y="3628098"/>
            <a:ext cx="2397721" cy="253916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STEP4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</a:t>
            </a:r>
            <a:r>
              <a:rPr lang="en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予測を行う</a:t>
            </a:r>
            <a:endParaRPr lang="ja-JP" alt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①学習モデルの選択(今回は線形回帰)…">
            <a:extLst>
              <a:ext uri="{FF2B5EF4-FFF2-40B4-BE49-F238E27FC236}">
                <a16:creationId xmlns:a16="http://schemas.microsoft.com/office/drawing/2014/main" id="{943192EF-442A-8BA0-20AA-E97E61155171}"/>
              </a:ext>
            </a:extLst>
          </p:cNvPr>
          <p:cNvSpPr txBox="1"/>
          <p:nvPr/>
        </p:nvSpPr>
        <p:spPr>
          <a:xfrm>
            <a:off x="6441719" y="4141403"/>
            <a:ext cx="2363589" cy="253916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STEP5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：モデルの評価</a:t>
            </a:r>
            <a:endParaRPr lang="ja-JP" alt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AB0C23-32A3-8078-2537-D52830041CA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5820799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6" name="線形回帰で88歳の歯周病の歯の本数を予測する"/>
          <p:cNvSpPr txBox="1"/>
          <p:nvPr/>
        </p:nvSpPr>
        <p:spPr>
          <a:xfrm>
            <a:off x="241697" y="17372"/>
            <a:ext cx="93134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en-US" altLang="ja-JP" sz="2800" dirty="0"/>
              <a:t>SVM</a:t>
            </a:r>
            <a:endParaRPr sz="2800" dirty="0"/>
          </a:p>
        </p:txBody>
      </p:sp>
      <p:sp>
        <p:nvSpPr>
          <p:cNvPr id="2" name="①学習モデルの選択…">
            <a:extLst>
              <a:ext uri="{FF2B5EF4-FFF2-40B4-BE49-F238E27FC236}">
                <a16:creationId xmlns:a16="http://schemas.microsoft.com/office/drawing/2014/main" id="{9641DAE0-301C-B696-9B90-FF1A2DE6C44F}"/>
              </a:ext>
            </a:extLst>
          </p:cNvPr>
          <p:cNvSpPr txBox="1"/>
          <p:nvPr/>
        </p:nvSpPr>
        <p:spPr>
          <a:xfrm>
            <a:off x="6468533" y="-13457"/>
            <a:ext cx="2675467" cy="118069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rgbClr val="FF0000"/>
                </a:solidFill>
              </a:rPr>
              <a:t>STEP0</a:t>
            </a:r>
            <a:r>
              <a:rPr lang="en-US" sz="1200" dirty="0">
                <a:solidFill>
                  <a:srgbClr val="FF0000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/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altLang="ja-JP" sz="1200" dirty="0"/>
              <a:t>STEP4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C8775A28-93F9-D68E-1E7E-06FC3BA85228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STEP0：Google </a:t>
            </a:r>
            <a:r>
              <a:rPr lang="en-US" sz="2000" b="1" dirty="0" err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Colaboratoryの立ち上げ</a:t>
            </a:r>
            <a:endParaRPr lang="en-US" sz="20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pic>
        <p:nvPicPr>
          <p:cNvPr id="10" name="図 9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0CE70779-3F11-AE9B-64C9-34BD3B33C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9" y="1351908"/>
            <a:ext cx="6197716" cy="3486215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76E6D22-EFCA-7E8D-BC18-3620C8C49B5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17</a:t>
            </a:fld>
            <a:endParaRPr lang="ja-JP" altLang="en-US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3" y="987552"/>
            <a:ext cx="7491413" cy="3833813"/>
            <a:chOff x="-6350" y="1316736"/>
            <a:chExt cx="9988550" cy="51117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" y="1316736"/>
              <a:ext cx="9563100" cy="51114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79298" y="4752594"/>
              <a:ext cx="7063740" cy="789940"/>
            </a:xfrm>
            <a:custGeom>
              <a:avLst/>
              <a:gdLst/>
              <a:ahLst/>
              <a:cxnLst/>
              <a:rect l="l" t="t" r="r" b="b"/>
              <a:pathLst>
                <a:path w="7063740" h="789939">
                  <a:moveTo>
                    <a:pt x="0" y="789431"/>
                  </a:moveTo>
                  <a:lnTo>
                    <a:pt x="2098548" y="789431"/>
                  </a:lnTo>
                  <a:lnTo>
                    <a:pt x="2098548" y="105155"/>
                  </a:lnTo>
                  <a:lnTo>
                    <a:pt x="0" y="105155"/>
                  </a:lnTo>
                  <a:lnTo>
                    <a:pt x="0" y="789431"/>
                  </a:lnTo>
                  <a:close/>
                </a:path>
                <a:path w="7063740" h="789939">
                  <a:moveTo>
                    <a:pt x="5269992" y="661415"/>
                  </a:moveTo>
                  <a:lnTo>
                    <a:pt x="7063740" y="661415"/>
                  </a:lnTo>
                  <a:lnTo>
                    <a:pt x="7063740" y="0"/>
                  </a:lnTo>
                  <a:lnTo>
                    <a:pt x="5269992" y="0"/>
                  </a:lnTo>
                  <a:lnTo>
                    <a:pt x="5269992" y="661415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5" name="object 5"/>
            <p:cNvSpPr/>
            <p:nvPr/>
          </p:nvSpPr>
          <p:spPr>
            <a:xfrm>
              <a:off x="5340096" y="4651247"/>
              <a:ext cx="756285" cy="864235"/>
            </a:xfrm>
            <a:custGeom>
              <a:avLst/>
              <a:gdLst/>
              <a:ahLst/>
              <a:cxnLst/>
              <a:rect l="l" t="t" r="r" b="b"/>
              <a:pathLst>
                <a:path w="756285" h="864235">
                  <a:moveTo>
                    <a:pt x="377951" y="0"/>
                  </a:moveTo>
                  <a:lnTo>
                    <a:pt x="377951" y="216026"/>
                  </a:lnTo>
                  <a:lnTo>
                    <a:pt x="0" y="216026"/>
                  </a:lnTo>
                  <a:lnTo>
                    <a:pt x="0" y="648080"/>
                  </a:lnTo>
                  <a:lnTo>
                    <a:pt x="377951" y="648080"/>
                  </a:lnTo>
                  <a:lnTo>
                    <a:pt x="377951" y="864107"/>
                  </a:lnTo>
                  <a:lnTo>
                    <a:pt x="755903" y="432053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6" name="object 6"/>
            <p:cNvSpPr/>
            <p:nvPr/>
          </p:nvSpPr>
          <p:spPr>
            <a:xfrm>
              <a:off x="5340096" y="4651247"/>
              <a:ext cx="756285" cy="864235"/>
            </a:xfrm>
            <a:custGeom>
              <a:avLst/>
              <a:gdLst/>
              <a:ahLst/>
              <a:cxnLst/>
              <a:rect l="l" t="t" r="r" b="b"/>
              <a:pathLst>
                <a:path w="756285" h="864235">
                  <a:moveTo>
                    <a:pt x="0" y="648080"/>
                  </a:moveTo>
                  <a:lnTo>
                    <a:pt x="377951" y="648080"/>
                  </a:lnTo>
                  <a:lnTo>
                    <a:pt x="377951" y="864107"/>
                  </a:lnTo>
                  <a:lnTo>
                    <a:pt x="755903" y="432053"/>
                  </a:lnTo>
                  <a:lnTo>
                    <a:pt x="377951" y="0"/>
                  </a:lnTo>
                  <a:lnTo>
                    <a:pt x="377951" y="216026"/>
                  </a:lnTo>
                  <a:lnTo>
                    <a:pt x="0" y="216026"/>
                  </a:lnTo>
                  <a:lnTo>
                    <a:pt x="0" y="64808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751832"/>
              <a:ext cx="692150" cy="864235"/>
            </a:xfrm>
            <a:custGeom>
              <a:avLst/>
              <a:gdLst/>
              <a:ahLst/>
              <a:cxnLst/>
              <a:rect l="l" t="t" r="r" b="b"/>
              <a:pathLst>
                <a:path w="692150" h="864235">
                  <a:moveTo>
                    <a:pt x="345948" y="0"/>
                  </a:moveTo>
                  <a:lnTo>
                    <a:pt x="345948" y="216027"/>
                  </a:lnTo>
                  <a:lnTo>
                    <a:pt x="0" y="216027"/>
                  </a:lnTo>
                  <a:lnTo>
                    <a:pt x="0" y="648081"/>
                  </a:lnTo>
                  <a:lnTo>
                    <a:pt x="345948" y="648081"/>
                  </a:lnTo>
                  <a:lnTo>
                    <a:pt x="345948" y="864108"/>
                  </a:lnTo>
                  <a:lnTo>
                    <a:pt x="691896" y="432054"/>
                  </a:lnTo>
                  <a:lnTo>
                    <a:pt x="3459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751832"/>
              <a:ext cx="692150" cy="864235"/>
            </a:xfrm>
            <a:custGeom>
              <a:avLst/>
              <a:gdLst/>
              <a:ahLst/>
              <a:cxnLst/>
              <a:rect l="l" t="t" r="r" b="b"/>
              <a:pathLst>
                <a:path w="692150" h="864235">
                  <a:moveTo>
                    <a:pt x="0" y="216027"/>
                  </a:moveTo>
                  <a:lnTo>
                    <a:pt x="345948" y="216027"/>
                  </a:lnTo>
                  <a:lnTo>
                    <a:pt x="345948" y="0"/>
                  </a:lnTo>
                  <a:lnTo>
                    <a:pt x="691896" y="432054"/>
                  </a:lnTo>
                  <a:lnTo>
                    <a:pt x="345948" y="864108"/>
                  </a:lnTo>
                  <a:lnTo>
                    <a:pt x="345948" y="648081"/>
                  </a:lnTo>
                  <a:lnTo>
                    <a:pt x="0" y="648081"/>
                  </a:lnTo>
                  <a:lnTo>
                    <a:pt x="0" y="216027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18414" y="535898"/>
            <a:ext cx="8644414" cy="332303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spcBef>
                <a:spcPts val="71"/>
              </a:spcBef>
              <a:tabLst>
                <a:tab pos="2445544" algn="l"/>
              </a:tabLst>
            </a:pPr>
            <a:r>
              <a:rPr sz="2100" b="1" spc="-30">
                <a:latin typeface="YuGothic"/>
                <a:cs typeface="YuGothic"/>
              </a:rPr>
              <a:t>検索</a:t>
            </a:r>
            <a:r>
              <a:rPr sz="2100" b="1">
                <a:latin typeface="YuGothic"/>
                <a:cs typeface="YuGothic"/>
              </a:rPr>
              <a:t>google</a:t>
            </a:r>
            <a:r>
              <a:rPr sz="2100" b="1" spc="-53">
                <a:latin typeface="YuGothic"/>
                <a:cs typeface="YuGothic"/>
              </a:rPr>
              <a:t> </a:t>
            </a:r>
            <a:r>
              <a:rPr sz="2100" b="1" spc="-8">
                <a:latin typeface="YuGothic"/>
                <a:cs typeface="YuGothic"/>
              </a:rPr>
              <a:t>colab</a:t>
            </a:r>
            <a:r>
              <a:rPr sz="2100" b="1">
                <a:latin typeface="YuGothic"/>
                <a:cs typeface="YuGothic"/>
              </a:rPr>
              <a:t>	</a:t>
            </a:r>
            <a:r>
              <a:rPr sz="2100" b="1" u="sng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Colaboratory</a:t>
            </a:r>
            <a:r>
              <a:rPr sz="2100" b="1" u="sng" spc="-49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 </a:t>
            </a:r>
            <a:r>
              <a:rPr sz="2100" b="1" u="sng" spc="-26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へようこ</a:t>
            </a:r>
            <a:r>
              <a:rPr sz="2100" b="1" u="sng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そ</a:t>
            </a:r>
            <a:r>
              <a:rPr sz="2100" b="1" u="sng" spc="-6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 </a:t>
            </a:r>
            <a:r>
              <a:rPr sz="2100" b="1" u="sng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-</a:t>
            </a:r>
            <a:r>
              <a:rPr sz="2100" b="1" u="sng" spc="-71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 </a:t>
            </a:r>
            <a:r>
              <a:rPr sz="2100" b="1" u="sng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Colaboratory</a:t>
            </a:r>
            <a:r>
              <a:rPr sz="2100" b="1" u="sng" spc="-45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 </a:t>
            </a:r>
            <a:r>
              <a:rPr sz="2100" b="1" u="sng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-</a:t>
            </a:r>
            <a:r>
              <a:rPr sz="2100" b="1" u="sng" spc="-71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 </a:t>
            </a:r>
            <a:r>
              <a:rPr sz="2100" b="1" u="sng" spc="-8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Google</a:t>
            </a:r>
            <a:endParaRPr sz="2100">
              <a:latin typeface="YuGothic"/>
              <a:cs typeface="Yu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88535" y="4320540"/>
            <a:ext cx="3057525" cy="359073"/>
          </a:xfrm>
          <a:prstGeom prst="rect">
            <a:avLst/>
          </a:prstGeom>
          <a:solidFill>
            <a:srgbClr val="EC7C30"/>
          </a:solidFill>
          <a:ln w="12700">
            <a:solidFill>
              <a:srgbClr val="172C5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9056">
              <a:lnSpc>
                <a:spcPts val="2805"/>
              </a:lnSpc>
            </a:pPr>
            <a:r>
              <a:rPr sz="2400" b="1">
                <a:latin typeface="YuGothic"/>
                <a:cs typeface="YuGothic"/>
              </a:rPr>
              <a:t>演習</a:t>
            </a:r>
            <a:r>
              <a:rPr lang="en-US" altLang="ja-JP" sz="2400" b="1">
                <a:latin typeface="YuGothic"/>
                <a:cs typeface="YuGothic"/>
              </a:rPr>
              <a:t>12</a:t>
            </a:r>
            <a:r>
              <a:rPr sz="2400" b="1" spc="-4">
                <a:latin typeface="YuGothic"/>
                <a:cs typeface="YuGothic"/>
              </a:rPr>
              <a:t>コード.</a:t>
            </a:r>
            <a:r>
              <a:rPr sz="2400" b="1" spc="-8">
                <a:latin typeface="YuGothic"/>
                <a:cs typeface="YuGothic"/>
              </a:rPr>
              <a:t>ipynb</a:t>
            </a:r>
            <a:endParaRPr sz="2400">
              <a:latin typeface="YuGothic"/>
              <a:cs typeface="YuGothic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2514843" y="2759273"/>
            <a:ext cx="111137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1046"/>
              </a:lnSpc>
            </a:pPr>
            <a:fld id="{81D60167-4931-47E6-BA6A-407CBD079E47}" type="slidenum">
              <a:rPr spc="-19" dirty="0"/>
              <a:pPr marL="28575">
                <a:lnSpc>
                  <a:spcPts val="1046"/>
                </a:lnSpc>
              </a:pPr>
              <a:t>18</a:t>
            </a:fld>
            <a:endParaRPr spc="-19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D3FAFBB-AB5C-A7E6-F30A-E40E94BFB53E}"/>
              </a:ext>
            </a:extLst>
          </p:cNvPr>
          <p:cNvSpPr txBox="1"/>
          <p:nvPr/>
        </p:nvSpPr>
        <p:spPr>
          <a:xfrm>
            <a:off x="358591" y="1287530"/>
            <a:ext cx="6585198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12-1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ライブラリを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つインポート</a:t>
            </a:r>
            <a:endParaRPr lang="en-US" altLang="ja-JP" sz="1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7650D1-2E7A-0E7D-1035-9BD18E506B01}"/>
              </a:ext>
            </a:extLst>
          </p:cNvPr>
          <p:cNvSpPr/>
          <p:nvPr/>
        </p:nvSpPr>
        <p:spPr>
          <a:xfrm>
            <a:off x="979550" y="1723289"/>
            <a:ext cx="6972300" cy="950169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00" tIns="67500" rIns="67500" bIns="81000" numCol="1" spcCol="38100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2000" b="1">
                <a:solidFill>
                  <a:srgbClr val="C586C0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20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numpy</a:t>
            </a:r>
            <a:r>
              <a:rPr lang="en" altLang="ja-JP" sz="20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" altLang="ja-JP" sz="20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np</a:t>
            </a:r>
          </a:p>
          <a:p>
            <a:pPr algn="l">
              <a:lnSpc>
                <a:spcPct val="130000"/>
              </a:lnSpc>
            </a:pPr>
            <a:r>
              <a:rPr lang="en" altLang="ja-JP" sz="2000" b="1">
                <a:solidFill>
                  <a:srgbClr val="C586C0"/>
                </a:solidFill>
                <a:latin typeface="Courier New" panose="02070309020205020404" pitchFamily="49" charset="0"/>
              </a:rPr>
              <a:t> import</a:t>
            </a:r>
            <a:r>
              <a:rPr lang="en" altLang="ja-JP" sz="20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pandas</a:t>
            </a:r>
            <a:r>
              <a:rPr lang="en" altLang="ja-JP" sz="20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" altLang="ja-JP" sz="20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pd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8160A3-19E5-AA33-B991-785FD351E0DD}"/>
              </a:ext>
            </a:extLst>
          </p:cNvPr>
          <p:cNvSpPr txBox="1"/>
          <p:nvPr/>
        </p:nvSpPr>
        <p:spPr>
          <a:xfrm>
            <a:off x="979550" y="2718871"/>
            <a:ext cx="5903619" cy="453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いつも通り</a:t>
            </a:r>
            <a:r>
              <a:rPr lang="en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numpy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800" b="1" dirty="0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pandas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をインポートする</a:t>
            </a:r>
            <a:endParaRPr lang="en-US" altLang="ja-JP" sz="1800" b="1" dirty="0">
              <a:solidFill>
                <a:schemeClr val="tx1"/>
              </a:solidFill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2" name="①学習モデルの選択(今回は線形回帰)…">
            <a:extLst>
              <a:ext uri="{FF2B5EF4-FFF2-40B4-BE49-F238E27FC236}">
                <a16:creationId xmlns:a16="http://schemas.microsoft.com/office/drawing/2014/main" id="{47D5792E-14E7-F4C9-2F56-EEA5CD76B125}"/>
              </a:ext>
            </a:extLst>
          </p:cNvPr>
          <p:cNvSpPr txBox="1"/>
          <p:nvPr/>
        </p:nvSpPr>
        <p:spPr>
          <a:xfrm>
            <a:off x="9625" y="540579"/>
            <a:ext cx="4021667" cy="34624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STEP0：ライブラリの読み込み</a:t>
            </a:r>
          </a:p>
        </p:txBody>
      </p:sp>
      <p:sp>
        <p:nvSpPr>
          <p:cNvPr id="5" name="線形回帰で88歳の歯周病の歯の本数を予測する">
            <a:extLst>
              <a:ext uri="{FF2B5EF4-FFF2-40B4-BE49-F238E27FC236}">
                <a16:creationId xmlns:a16="http://schemas.microsoft.com/office/drawing/2014/main" id="{44DF5CEC-96B3-2787-34DC-69C8DBEDA6BA}"/>
              </a:ext>
            </a:extLst>
          </p:cNvPr>
          <p:cNvSpPr txBox="1"/>
          <p:nvPr/>
        </p:nvSpPr>
        <p:spPr>
          <a:xfrm>
            <a:off x="241697" y="17372"/>
            <a:ext cx="93134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en-US" altLang="ja-JP" sz="2800" dirty="0"/>
              <a:t>SVM</a:t>
            </a:r>
            <a:endParaRPr sz="2800" dirty="0"/>
          </a:p>
        </p:txBody>
      </p:sp>
      <p:sp>
        <p:nvSpPr>
          <p:cNvPr id="7" name="①学習モデルの選択…">
            <a:extLst>
              <a:ext uri="{FF2B5EF4-FFF2-40B4-BE49-F238E27FC236}">
                <a16:creationId xmlns:a16="http://schemas.microsoft.com/office/drawing/2014/main" id="{7C04C9FF-CA4E-951B-30C5-5BD6FA497632}"/>
              </a:ext>
            </a:extLst>
          </p:cNvPr>
          <p:cNvSpPr txBox="1"/>
          <p:nvPr/>
        </p:nvSpPr>
        <p:spPr>
          <a:xfrm>
            <a:off x="6468533" y="-13457"/>
            <a:ext cx="2675467" cy="118069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rgbClr val="FF0000"/>
                </a:solidFill>
              </a:rPr>
              <a:t>STEP0</a:t>
            </a:r>
            <a:r>
              <a:rPr lang="en-US" sz="1200" dirty="0">
                <a:solidFill>
                  <a:srgbClr val="FF0000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/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altLang="ja-JP" sz="1200" dirty="0"/>
              <a:t>STEP4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F3948DE3-CED8-7F61-66E0-07981C1139A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19</a:t>
            </a:fld>
            <a:endParaRPr lang="ja-JP" altLang="en-US"/>
          </a:p>
        </p:txBody>
      </p:sp>
      <p:sp>
        <p:nvSpPr>
          <p:cNvPr id="6" name="スライド番号プレースホルダー 6">
            <a:extLst>
              <a:ext uri="{FF2B5EF4-FFF2-40B4-BE49-F238E27FC236}">
                <a16:creationId xmlns:a16="http://schemas.microsoft.com/office/drawing/2014/main" id="{65C151F6-EED0-2D5B-EC9C-5D36F1D7BAA2}"/>
              </a:ext>
            </a:extLst>
          </p:cNvPr>
          <p:cNvSpPr txBox="1">
            <a:spLocks/>
          </p:cNvSpPr>
          <p:nvPr/>
        </p:nvSpPr>
        <p:spPr>
          <a:xfrm>
            <a:off x="4455806" y="4905375"/>
            <a:ext cx="227627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defPPr marL="0" marR="0" indent="0" algn="l" defTabSz="3429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17145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2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2pPr>
            <a:lvl3pPr marL="0" marR="0" indent="34290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2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3pPr>
            <a:lvl4pPr marL="0" marR="0" indent="51435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2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4pPr>
            <a:lvl5pPr marL="0" marR="0" indent="68580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2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5pPr>
            <a:lvl6pPr marL="0" marR="0" indent="85725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2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6pPr>
            <a:lvl7pPr marL="0" marR="0" indent="102870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2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7pPr>
            <a:lvl8pPr marL="0" marR="0" indent="120015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2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8pPr>
            <a:lvl9pPr marL="0" marR="0" indent="137160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2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9pPr>
          </a:lstStyle>
          <a:p>
            <a:fld id="{86CB4B4D-7CA3-9044-876B-883B54F8677D}" type="slidenum">
              <a:rPr lang="en-US" altLang="ja-JP" smtClean="0"/>
              <a:pPr/>
              <a:t>19</a:t>
            </a:fld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4C0FE3-2A57-23EA-30F9-CF02796DE69B}"/>
              </a:ext>
            </a:extLst>
          </p:cNvPr>
          <p:cNvSpPr txBox="1"/>
          <p:nvPr/>
        </p:nvSpPr>
        <p:spPr>
          <a:xfrm>
            <a:off x="972664" y="3462572"/>
            <a:ext cx="674223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ライブラリをインポート：</a:t>
            </a:r>
            <a:r>
              <a:rPr kumimoji="0" lang="en-US" altLang="ja-JP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import </a:t>
            </a:r>
            <a:r>
              <a:rPr kumimoji="0" lang="en-US" altLang="ja-JP" sz="1800" b="1" i="0" u="sng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(</a:t>
            </a:r>
            <a:r>
              <a:rPr kumimoji="0" lang="ja-JP" altLang="en-US" sz="1800" b="1" i="0" u="sng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ライブラリ名</a:t>
            </a:r>
            <a:r>
              <a:rPr kumimoji="0" lang="en-US" altLang="ja-JP" sz="1800" b="1" i="0" u="sng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)</a:t>
            </a:r>
            <a:r>
              <a:rPr kumimoji="0" lang="en-US" altLang="ja-JP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 as 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省略形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F0273D4-7DAF-C54B-4D8D-6A591E130544}"/>
              </a:ext>
            </a:extLst>
          </p:cNvPr>
          <p:cNvSpPr txBox="1"/>
          <p:nvPr/>
        </p:nvSpPr>
        <p:spPr>
          <a:xfrm>
            <a:off x="5900006" y="3801372"/>
            <a:ext cx="2051844" cy="410369"/>
          </a:xfrm>
          <a:prstGeom prst="rect">
            <a:avLst/>
          </a:prstGeom>
          <a:noFill/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numpy</a:t>
            </a:r>
            <a:r>
              <a:rPr kumimoji="0" lang="ja-JP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と</a:t>
            </a:r>
            <a:r>
              <a:rPr kumimoji="0" lang="en-US" altLang="ja-JP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pandas</a:t>
            </a:r>
            <a:endParaRPr kumimoji="0" lang="ja-JP" altLang="en-US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5350A45-C5FD-EE3C-E058-97E2B1EEA030}"/>
              </a:ext>
            </a:extLst>
          </p:cNvPr>
          <p:cNvCxnSpPr>
            <a:cxnSpLocks/>
          </p:cNvCxnSpPr>
          <p:nvPr/>
        </p:nvCxnSpPr>
        <p:spPr>
          <a:xfrm flipV="1">
            <a:off x="5550639" y="3735832"/>
            <a:ext cx="0" cy="180000"/>
          </a:xfrm>
          <a:prstGeom prst="line">
            <a:avLst/>
          </a:prstGeom>
          <a:noFill/>
          <a:ln w="1905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7C70C4D-ABD4-29A6-5C9F-8CDC0D6F3580}"/>
              </a:ext>
            </a:extLst>
          </p:cNvPr>
          <p:cNvCxnSpPr>
            <a:cxnSpLocks/>
          </p:cNvCxnSpPr>
          <p:nvPr/>
        </p:nvCxnSpPr>
        <p:spPr>
          <a:xfrm flipH="1">
            <a:off x="5540006" y="3905199"/>
            <a:ext cx="360000" cy="0"/>
          </a:xfrm>
          <a:prstGeom prst="line">
            <a:avLst/>
          </a:prstGeom>
          <a:noFill/>
          <a:ln w="1905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85E5AA2-5FF5-B718-F174-8101D5FCC45F}"/>
              </a:ext>
            </a:extLst>
          </p:cNvPr>
          <p:cNvSpPr/>
          <p:nvPr/>
        </p:nvSpPr>
        <p:spPr>
          <a:xfrm>
            <a:off x="6900310" y="3438262"/>
            <a:ext cx="799598" cy="324000"/>
          </a:xfrm>
          <a:prstGeom prst="rect">
            <a:avLst/>
          </a:prstGeom>
          <a:noFill/>
          <a:ln w="1905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38798880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">
            <a:extLst>
              <a:ext uri="{FF2B5EF4-FFF2-40B4-BE49-F238E27FC236}">
                <a16:creationId xmlns:a16="http://schemas.microsoft.com/office/drawing/2014/main" id="{BDC3A30B-5EC5-A30D-D98B-CDE02F5846B9}"/>
              </a:ext>
            </a:extLst>
          </p:cNvPr>
          <p:cNvSpPr/>
          <p:nvPr/>
        </p:nvSpPr>
        <p:spPr>
          <a:xfrm>
            <a:off x="1244009" y="471786"/>
            <a:ext cx="6751674" cy="3331902"/>
          </a:xfrm>
          <a:prstGeom prst="rect">
            <a:avLst/>
          </a:prstGeom>
          <a:solidFill>
            <a:srgbClr val="FFC000"/>
          </a:solidFill>
          <a:ln w="12700">
            <a:solidFill>
              <a:srgbClr val="FFC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21" name="第２回"/>
          <p:cNvSpPr txBox="1">
            <a:spLocks noGrp="1"/>
          </p:cNvSpPr>
          <p:nvPr>
            <p:ph type="ctrTitle"/>
          </p:nvPr>
        </p:nvSpPr>
        <p:spPr>
          <a:xfrm>
            <a:off x="1329070" y="1119026"/>
            <a:ext cx="6570921" cy="14527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tabLst>
                <a:tab pos="3809453" algn="l"/>
              </a:tabLst>
            </a:pPr>
            <a:r>
              <a:rPr lang="ja-JP" altLang="en-US" sz="3200" b="1"/>
              <a:t>医療と</a:t>
            </a:r>
            <a:r>
              <a:rPr lang="en-US" altLang="ja-JP" sz="3200" b="1"/>
              <a:t>AI</a:t>
            </a:r>
            <a:r>
              <a:rPr lang="ja-JP" altLang="en-US" sz="3200" b="1"/>
              <a:t>・ビッグデータ入門</a:t>
            </a:r>
            <a:br>
              <a:rPr lang="en-US" altLang="ja-JP" sz="3200"/>
            </a:br>
            <a:r>
              <a:rPr lang="ja-JP" altLang="en-US" sz="3200"/>
              <a:t>演習</a:t>
            </a:r>
            <a:r>
              <a:rPr lang="en-US" altLang="ja-JP" sz="3200"/>
              <a:t>12</a:t>
            </a:r>
            <a:endParaRPr sz="3200"/>
          </a:p>
        </p:txBody>
      </p:sp>
      <p:sp>
        <p:nvSpPr>
          <p:cNvPr id="122" name="線形回帰〜ロジスティック回帰"/>
          <p:cNvSpPr txBox="1">
            <a:spLocks noGrp="1"/>
          </p:cNvSpPr>
          <p:nvPr>
            <p:ph type="subTitle" sz="quarter" idx="1"/>
          </p:nvPr>
        </p:nvSpPr>
        <p:spPr>
          <a:xfrm>
            <a:off x="2108835" y="2870774"/>
            <a:ext cx="4926329" cy="5953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ja-JP" altLang="en-US" sz="3200" b="1"/>
              <a:t>教師あり機械学習</a:t>
            </a:r>
            <a:r>
              <a:rPr lang="en-US" altLang="ja-JP" sz="3200" b="1"/>
              <a:t>-SVM-</a:t>
            </a:r>
            <a:endParaRPr sz="3200" b="1"/>
          </a:p>
        </p:txBody>
      </p:sp>
      <p:sp>
        <p:nvSpPr>
          <p:cNvPr id="4" name="線形回帰〜ロジスティック回帰">
            <a:extLst>
              <a:ext uri="{FF2B5EF4-FFF2-40B4-BE49-F238E27FC236}">
                <a16:creationId xmlns:a16="http://schemas.microsoft.com/office/drawing/2014/main" id="{F93C8EFE-484D-43F0-B6D9-2166F75981EE}"/>
              </a:ext>
            </a:extLst>
          </p:cNvPr>
          <p:cNvSpPr txBox="1">
            <a:spLocks/>
          </p:cNvSpPr>
          <p:nvPr/>
        </p:nvSpPr>
        <p:spPr>
          <a:xfrm>
            <a:off x="5088011" y="4138886"/>
            <a:ext cx="3894306" cy="59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t">
            <a:normAutofit lnSpcReduction="10000"/>
          </a:bodyPr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1pPr>
            <a:lvl2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2pPr>
            <a:lvl3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3pPr>
            <a:lvl4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4pPr>
            <a:lvl5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9pPr>
          </a:lstStyle>
          <a:p>
            <a:pPr algn="l" hangingPunct="1"/>
            <a:r>
              <a:rPr lang="ja-JP" altLang="en-US" sz="2025" dirty="0"/>
              <a:t>統合教育機構</a:t>
            </a:r>
            <a:endParaRPr lang="en-US" altLang="ja-JP" sz="2025" dirty="0"/>
          </a:p>
          <a:p>
            <a:pPr algn="l" hangingPunct="1"/>
            <a:r>
              <a:rPr lang="ja-JP" altLang="en-US" sz="2025"/>
              <a:t>　石丸美穂</a:t>
            </a:r>
            <a:endParaRPr lang="ja-JP" altLang="en-US" sz="2025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791FAF8-8383-78F0-49E2-69D714D3B8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A69943B-1887-97C2-153F-BE56E0789BF3}"/>
              </a:ext>
            </a:extLst>
          </p:cNvPr>
          <p:cNvSpPr txBox="1"/>
          <p:nvPr/>
        </p:nvSpPr>
        <p:spPr>
          <a:xfrm>
            <a:off x="2824509" y="661316"/>
            <a:ext cx="379270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2024/01/24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　</a:t>
            </a: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10</a:t>
            </a:r>
            <a:r>
              <a:rPr lang="en-US" altLang="ja-JP" sz="2000"/>
              <a:t>:40-11:25</a:t>
            </a:r>
            <a:endParaRPr kumimoji="0" lang="ja-JP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pic>
        <p:nvPicPr>
          <p:cNvPr id="7" name="図 6" descr="QR コード&#10;&#10;自動的に生成された説明">
            <a:extLst>
              <a:ext uri="{FF2B5EF4-FFF2-40B4-BE49-F238E27FC236}">
                <a16:creationId xmlns:a16="http://schemas.microsoft.com/office/drawing/2014/main" id="{D56ABBC8-9D07-2900-75CD-E088F1150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7898"/>
            <a:ext cx="2286000" cy="173884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528453" y="1654929"/>
            <a:ext cx="8087093" cy="1168703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2500" tIns="108000" rIns="0" bIns="1350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" altLang="ja-JP" sz="2000" b="1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20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sklearn.datasets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20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load_breast_cancer</a:t>
            </a:r>
            <a:br>
              <a:rPr lang="ja-JP" altLang="en-US" sz="2000" b="1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bc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load_breast_cancer</a:t>
            </a:r>
            <a:r>
              <a:rPr lang="en" altLang="ja-JP" sz="20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as_frame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2000" b="1">
                <a:solidFill>
                  <a:srgbClr val="0070C0"/>
                </a:solidFill>
                <a:latin typeface="Courier New" panose="02070309020205020404" pitchFamily="49" charset="0"/>
              </a:rPr>
              <a:t>True</a:t>
            </a:r>
            <a:r>
              <a:rPr lang="en" altLang="ja-JP" sz="20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  <a:endParaRPr lang="ja-JP" altLang="en-US" sz="2000" b="1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22EA3E8-460B-7FD4-D599-1CCFE7494B37}"/>
              </a:ext>
            </a:extLst>
          </p:cNvPr>
          <p:cNvSpPr txBox="1"/>
          <p:nvPr/>
        </p:nvSpPr>
        <p:spPr>
          <a:xfrm>
            <a:off x="303440" y="1039081"/>
            <a:ext cx="5878876" cy="453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12-2 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乳がんデータセットを読み込む</a:t>
            </a:r>
            <a:endParaRPr lang="en-US" altLang="ja-JP" sz="1800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2C919381-DD49-7E58-8DB0-F0ECE2B770F6}"/>
              </a:ext>
            </a:extLst>
          </p:cNvPr>
          <p:cNvSpPr txBox="1"/>
          <p:nvPr/>
        </p:nvSpPr>
        <p:spPr>
          <a:xfrm>
            <a:off x="241697" y="17372"/>
            <a:ext cx="93134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en-US" altLang="ja-JP" sz="2800" dirty="0"/>
              <a:t>SVM</a:t>
            </a:r>
            <a:endParaRPr sz="2800" dirty="0"/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00198FA4-5BAC-4B38-3FEC-1E7DF83DC612}"/>
              </a:ext>
            </a:extLst>
          </p:cNvPr>
          <p:cNvSpPr txBox="1"/>
          <p:nvPr/>
        </p:nvSpPr>
        <p:spPr>
          <a:xfrm>
            <a:off x="0" y="530954"/>
            <a:ext cx="3981281" cy="34624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1</a:t>
            </a: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：データの用意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A51261-5E7D-9DDC-B309-77EF1959EB8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4455806" y="4795304"/>
            <a:ext cx="227627" cy="241092"/>
          </a:xfrm>
        </p:spPr>
        <p:txBody>
          <a:bodyPr/>
          <a:lstStyle/>
          <a:p>
            <a:fld id="{86CB4B4D-7CA3-9044-876B-883B54F8677D}" type="slidenum">
              <a:rPr lang="en-US" altLang="ja-JP" smtClean="0"/>
              <a:t>20</a:t>
            </a:fld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02CFD6F-3EF3-0EBC-28DF-BB19E861A94C}"/>
              </a:ext>
            </a:extLst>
          </p:cNvPr>
          <p:cNvSpPr txBox="1"/>
          <p:nvPr/>
        </p:nvSpPr>
        <p:spPr>
          <a:xfrm>
            <a:off x="554629" y="2769719"/>
            <a:ext cx="8257607" cy="15072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7264" algn="l">
              <a:lnSpc>
                <a:spcPct val="130000"/>
              </a:lnSpc>
              <a:spcBef>
                <a:spcPts val="600"/>
              </a:spcBef>
            </a:pPr>
            <a:endParaRPr lang="en-US" altLang="ja-JP" sz="16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7264" algn="l">
              <a:lnSpc>
                <a:spcPct val="130000"/>
              </a:lnSpc>
              <a:spcBef>
                <a:spcPts val="600"/>
              </a:spcBef>
            </a:pP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関数をインポート　</a:t>
            </a:r>
            <a:r>
              <a:rPr lang="en" altLang="ja-JP" sz="1600" b="1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6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u="sng" err="1">
                <a:solidFill>
                  <a:srgbClr val="C00000"/>
                </a:solidFill>
                <a:latin typeface="Courier New" panose="02070309020205020404" pitchFamily="49" charset="0"/>
              </a:rPr>
              <a:t>sklearn</a:t>
            </a:r>
            <a:r>
              <a:rPr lang="en" altLang="ja-JP" sz="1600" b="1" err="1">
                <a:solidFill>
                  <a:schemeClr val="tx1"/>
                </a:solidFill>
                <a:latin typeface="Courier New" panose="02070309020205020404" pitchFamily="49" charset="0"/>
              </a:rPr>
              <a:t>.</a:t>
            </a:r>
            <a:r>
              <a:rPr lang="en" altLang="ja-JP" sz="1600" b="1" u="sng" err="1">
                <a:solidFill>
                  <a:srgbClr val="0070C0"/>
                </a:solidFill>
                <a:latin typeface="Courier New" panose="02070309020205020404" pitchFamily="49" charset="0"/>
              </a:rPr>
              <a:t>datasets</a:t>
            </a:r>
            <a:r>
              <a:rPr lang="en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6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u="sng" err="1">
                <a:solidFill>
                  <a:srgbClr val="FF9300"/>
                </a:solidFill>
                <a:latin typeface="Courier New" panose="02070309020205020404" pitchFamily="49" charset="0"/>
              </a:rPr>
              <a:t>load_breast_cancer</a:t>
            </a:r>
            <a:endParaRPr lang="en" altLang="ja-JP" sz="1600" b="1" u="sng">
              <a:solidFill>
                <a:srgbClr val="FF9300"/>
              </a:solidFill>
              <a:latin typeface="Courier New" panose="02070309020205020404" pitchFamily="49" charset="0"/>
            </a:endParaRPr>
          </a:p>
          <a:p>
            <a:pPr marL="17264" algn="l">
              <a:lnSpc>
                <a:spcPct val="130000"/>
              </a:lnSpc>
              <a:spcBef>
                <a:spcPts val="600"/>
              </a:spcBef>
            </a:pP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● </a:t>
            </a:r>
            <a:r>
              <a:rPr lang="en" altLang="ja-JP" sz="1600" b="1" err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load_breast_cancer</a:t>
            </a:r>
            <a:r>
              <a:rPr lang="en" altLang="ja-JP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lang="en" altLang="ja-JP" sz="1600" b="1" err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as_frame</a:t>
            </a:r>
            <a:r>
              <a:rPr lang="en" altLang="ja-JP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 = True/False)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 の引数で、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True(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真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)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か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False(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偽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)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を選択する</a:t>
            </a:r>
            <a:endParaRPr lang="en-US" altLang="ja-JP" sz="1600" b="1">
              <a:solidFill>
                <a:schemeClr val="tx1"/>
              </a:solidFill>
              <a:latin typeface="Courier New" panose="02070309020205020404" pitchFamily="49" charset="0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52224F2-9D30-60DA-8447-93228CE0E189}"/>
              </a:ext>
            </a:extLst>
          </p:cNvPr>
          <p:cNvSpPr txBox="1"/>
          <p:nvPr/>
        </p:nvSpPr>
        <p:spPr>
          <a:xfrm>
            <a:off x="3016564" y="3024442"/>
            <a:ext cx="1000274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ライブラリ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D3A6F7-A47E-10C7-2680-5B3E49F387FA}"/>
              </a:ext>
            </a:extLst>
          </p:cNvPr>
          <p:cNvSpPr txBox="1"/>
          <p:nvPr/>
        </p:nvSpPr>
        <p:spPr>
          <a:xfrm>
            <a:off x="4016838" y="3010604"/>
            <a:ext cx="1000274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モジュール</a:t>
            </a:r>
            <a:endParaRPr kumimoji="0" lang="en-US" altLang="ja-JP" sz="1400" b="0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BC2486C-34E4-3E77-99EA-695F37AC1310}"/>
              </a:ext>
            </a:extLst>
          </p:cNvPr>
          <p:cNvSpPr txBox="1"/>
          <p:nvPr/>
        </p:nvSpPr>
        <p:spPr>
          <a:xfrm>
            <a:off x="6892170" y="3035849"/>
            <a:ext cx="461665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関数</a:t>
            </a:r>
            <a:endParaRPr kumimoji="0" lang="en-US" altLang="ja-JP" sz="1400" b="0" i="0" u="none" strike="noStrike" cap="none" spc="0" normalizeH="0" baseline="0">
              <a:ln>
                <a:noFill/>
              </a:ln>
              <a:solidFill>
                <a:srgbClr val="FF93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FE61C6D-7FEA-803A-575E-FF4409E56120}"/>
              </a:ext>
            </a:extLst>
          </p:cNvPr>
          <p:cNvSpPr/>
          <p:nvPr/>
        </p:nvSpPr>
        <p:spPr>
          <a:xfrm>
            <a:off x="3262691" y="3590250"/>
            <a:ext cx="2628000" cy="288000"/>
          </a:xfrm>
          <a:prstGeom prst="rect">
            <a:avLst/>
          </a:prstGeom>
          <a:noFill/>
          <a:ln w="1905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C3645A22-1255-43D1-F28A-BBEC6457C3E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128177" y="3867662"/>
            <a:ext cx="622599" cy="569713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53163AF-D8E8-5E15-7C01-BF084ADD5F86}"/>
              </a:ext>
            </a:extLst>
          </p:cNvPr>
          <p:cNvSpPr txBox="1"/>
          <p:nvPr/>
        </p:nvSpPr>
        <p:spPr>
          <a:xfrm>
            <a:off x="4750776" y="4016747"/>
            <a:ext cx="3060133" cy="841256"/>
          </a:xfrm>
          <a:prstGeom prst="rect">
            <a:avLst/>
          </a:prstGeom>
          <a:noFill/>
          <a:ln w="22225" cap="flat">
            <a:solidFill>
              <a:schemeClr val="accent2">
                <a:shade val="95000"/>
                <a:satMod val="104999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読み込むデータの形式を指定</a:t>
            </a:r>
            <a:endParaRPr kumimoji="0" lang="en-US" altLang="ja-JP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True 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→</a:t>
            </a: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 pd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のデータフレーム型</a:t>
            </a:r>
            <a:endParaRPr kumimoji="0" lang="en-US" altLang="ja-JP" sz="1600" b="1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600" b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→</a:t>
            </a:r>
            <a:r>
              <a:rPr lang="en-US" altLang="ja-JP" sz="16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ja-JP" sz="1600" b="1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配列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5" name="①学習モデルの選択…">
            <a:extLst>
              <a:ext uri="{FF2B5EF4-FFF2-40B4-BE49-F238E27FC236}">
                <a16:creationId xmlns:a16="http://schemas.microsoft.com/office/drawing/2014/main" id="{8FACF693-F0C7-754E-D3BA-9799978F8161}"/>
              </a:ext>
            </a:extLst>
          </p:cNvPr>
          <p:cNvSpPr txBox="1"/>
          <p:nvPr/>
        </p:nvSpPr>
        <p:spPr>
          <a:xfrm>
            <a:off x="6468533" y="-13457"/>
            <a:ext cx="2675467" cy="118069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altLang="ja-JP" sz="1200" dirty="0"/>
              <a:t>STEP4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8EC7DFA1-65B1-FA86-37ED-41FB1F0D1C1D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386170293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F382EBE5-10AB-B417-7F07-B462D4895FF3}"/>
              </a:ext>
            </a:extLst>
          </p:cNvPr>
          <p:cNvSpPr txBox="1"/>
          <p:nvPr/>
        </p:nvSpPr>
        <p:spPr>
          <a:xfrm>
            <a:off x="241697" y="17372"/>
            <a:ext cx="3988271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ロジスティック回帰分析</a:t>
            </a:r>
            <a:endParaRPr sz="2800" dirty="0"/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62DED657-F967-D418-8DFE-D76F95E636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21</a:t>
            </a:fld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06EBF56-C81D-7626-A839-24DEC49882F9}"/>
              </a:ext>
            </a:extLst>
          </p:cNvPr>
          <p:cNvSpPr txBox="1"/>
          <p:nvPr/>
        </p:nvSpPr>
        <p:spPr>
          <a:xfrm>
            <a:off x="4455806" y="2349097"/>
            <a:ext cx="4411614" cy="2439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ja-JP" altLang="en-US" sz="1800" b="1" u="sng">
                <a:solidFill>
                  <a:srgbClr val="002060"/>
                </a:solidFill>
              </a:rPr>
              <a:t>特徴量は</a:t>
            </a:r>
            <a:r>
              <a:rPr lang="en-US" altLang="ja-JP" sz="1800" b="1" u="sng" dirty="0">
                <a:solidFill>
                  <a:srgbClr val="002060"/>
                </a:solidFill>
              </a:rPr>
              <a:t>30</a:t>
            </a:r>
            <a:r>
              <a:rPr lang="ja-JP" altLang="en-US" sz="1800" b="1" u="sng">
                <a:solidFill>
                  <a:srgbClr val="002060"/>
                </a:solidFill>
              </a:rPr>
              <a:t>個のデータがある</a:t>
            </a:r>
            <a:endParaRPr lang="en-US" altLang="ja-JP" sz="1800" b="1" u="sng" dirty="0">
              <a:solidFill>
                <a:srgbClr val="002060"/>
              </a:solidFill>
            </a:endParaRPr>
          </a:p>
          <a:p>
            <a:pPr algn="l">
              <a:lnSpc>
                <a:spcPct val="120000"/>
              </a:lnSpc>
            </a:pP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腫瘍</a:t>
            </a:r>
            <a:r>
              <a:rPr lang="ja-JP" altLang="en-US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細胞核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の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radius(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半径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texture(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グレースケール値の標準偏差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perimeter(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周囲径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area(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面積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smoothness(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滑らかさ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compactness(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コンパクト度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concavity(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輪郭の凹部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concave points(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凹部の数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symmetry(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対称性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fractal dimension(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フラクタル次元の数値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endParaRPr lang="en-US" altLang="ja-JP" sz="1600" b="1" dirty="0">
              <a:solidFill>
                <a:srgbClr val="7030A0"/>
              </a:solidFill>
            </a:endParaRPr>
          </a:p>
        </p:txBody>
      </p:sp>
      <p:pic>
        <p:nvPicPr>
          <p:cNvPr id="14" name="図 1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698DD42B-E905-BA8B-A89E-47167FC881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t="24523" r="14559"/>
          <a:stretch/>
        </p:blipFill>
        <p:spPr>
          <a:xfrm>
            <a:off x="368799" y="1154584"/>
            <a:ext cx="3755343" cy="238541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3532226-FB21-78E8-47B5-3CDF42AE87C2}"/>
              </a:ext>
            </a:extLst>
          </p:cNvPr>
          <p:cNvSpPr txBox="1"/>
          <p:nvPr/>
        </p:nvSpPr>
        <p:spPr>
          <a:xfrm>
            <a:off x="368799" y="3532624"/>
            <a:ext cx="4058625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" altLang="ja-JP" sz="1100" b="0" i="0" u="none" strike="noStrike">
                <a:solidFill>
                  <a:srgbClr val="3D3F44"/>
                </a:solidFill>
                <a:effectLst/>
                <a:latin typeface="PT Sans" panose="020B0503020203020204" pitchFamily="34" charset="0"/>
              </a:rPr>
              <a:t>1993 W.N. Street, W.H. </a:t>
            </a:r>
            <a:r>
              <a:rPr lang="en" altLang="ja-JP" sz="1100" b="0" i="0" u="none" strike="noStrike" err="1">
                <a:solidFill>
                  <a:srgbClr val="3D3F44"/>
                </a:solidFill>
                <a:effectLst/>
                <a:latin typeface="PT Sans" panose="020B0503020203020204" pitchFamily="34" charset="0"/>
              </a:rPr>
              <a:t>Wolberg</a:t>
            </a:r>
            <a:r>
              <a:rPr lang="en" altLang="ja-JP" sz="1100" b="0" i="0" u="none" strike="noStrike">
                <a:solidFill>
                  <a:srgbClr val="3D3F44"/>
                </a:solidFill>
                <a:effectLst/>
                <a:latin typeface="PT Sans" panose="020B0503020203020204" pitchFamily="34" charset="0"/>
              </a:rPr>
              <a:t> and O.L. </a:t>
            </a:r>
            <a:r>
              <a:rPr lang="en" altLang="ja-JP" sz="1100" b="0" i="0" u="none" strike="noStrike" err="1">
                <a:solidFill>
                  <a:srgbClr val="3D3F44"/>
                </a:solidFill>
                <a:effectLst/>
                <a:latin typeface="PT Sans" panose="020B0503020203020204" pitchFamily="34" charset="0"/>
              </a:rPr>
              <a:t>Mangasarian</a:t>
            </a:r>
            <a:br>
              <a:rPr lang="en" altLang="ja-JP" sz="1100"/>
            </a:br>
            <a:r>
              <a:rPr lang="en" altLang="ja-JP" sz="1100" b="0" i="0" u="none" strike="noStrike">
                <a:solidFill>
                  <a:srgbClr val="3D3F44"/>
                </a:solidFill>
                <a:effectLst/>
                <a:latin typeface="PT Sans" panose="020B0503020203020204" pitchFamily="34" charset="0"/>
              </a:rPr>
              <a:t>Nuclear feature extraction for breast tumor diagnosis </a:t>
            </a:r>
            <a:br>
              <a:rPr lang="en" altLang="ja-JP" sz="1100"/>
            </a:br>
            <a:r>
              <a:rPr lang="en" altLang="ja-JP" sz="1100" b="0" i="0" u="none" strike="noStrike">
                <a:solidFill>
                  <a:srgbClr val="3D3F44"/>
                </a:solidFill>
                <a:effectLst/>
                <a:latin typeface="PT Sans" panose="020B0503020203020204" pitchFamily="34" charset="0"/>
              </a:rPr>
              <a:t>IS&amp;T/SPIE 1993 International Symposium on Electronic Imaging: Science and Technology, volume 1905, pages 861-870, San Jose, CA, 1993. </a:t>
            </a:r>
            <a:br>
              <a:rPr lang="en" altLang="ja-JP" sz="1100"/>
            </a:br>
            <a:r>
              <a:rPr lang="en" altLang="ja-JP" sz="1100" b="0" i="0" u="none" strike="noStrike">
                <a:solidFill>
                  <a:srgbClr val="3D3F44"/>
                </a:solidFill>
                <a:effectLst/>
                <a:latin typeface="PT Sans" panose="020B0503020203020204" pitchFamily="34" charset="0"/>
              </a:rPr>
              <a:t>Figure1 </a:t>
            </a:r>
            <a:r>
              <a:rPr lang="ja-JP" altLang="en-US" sz="1100" b="0" i="0" u="none" strike="noStrike">
                <a:solidFill>
                  <a:srgbClr val="3D3F44"/>
                </a:solidFill>
                <a:effectLst/>
                <a:latin typeface="PT Sans" panose="020B0503020203020204" pitchFamily="34" charset="0"/>
              </a:rPr>
              <a:t>引用</a:t>
            </a:r>
            <a:endParaRPr kumimoji="0" lang="ja-JP" altLang="en-US" sz="11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BA494D8-A2C6-2B02-992A-05E84C335755}"/>
              </a:ext>
            </a:extLst>
          </p:cNvPr>
          <p:cNvSpPr txBox="1"/>
          <p:nvPr/>
        </p:nvSpPr>
        <p:spPr>
          <a:xfrm>
            <a:off x="319912" y="363900"/>
            <a:ext cx="625812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今回使うのは乳房腫瘤の細胞の画像のデータ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E6AF131-7A4F-8E7B-384C-1404CC9A7FF1}"/>
              </a:ext>
            </a:extLst>
          </p:cNvPr>
          <p:cNvSpPr txBox="1"/>
          <p:nvPr/>
        </p:nvSpPr>
        <p:spPr>
          <a:xfrm>
            <a:off x="4121019" y="1187385"/>
            <a:ext cx="4914032" cy="9987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ja-JP" sz="1800" b="1" u="sng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569</a:t>
            </a:r>
            <a:r>
              <a:rPr lang="ja-JP" altLang="en-US" sz="1800" b="1" u="sng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人分のデータ</a:t>
            </a:r>
            <a:endParaRPr lang="en-US" altLang="ja-JP" sz="1800" b="1" u="sng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l">
              <a:lnSpc>
                <a:spcPct val="120000"/>
              </a:lnSpc>
            </a:pPr>
            <a:r>
              <a:rPr lang="en-US" altLang="ja-JP" sz="1800" b="1" u="sng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target(</a:t>
            </a:r>
            <a:r>
              <a:rPr lang="ja-JP" altLang="en-US" sz="1800" b="1" u="sng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正解値）は良性腫瘍</a:t>
            </a:r>
            <a:r>
              <a:rPr lang="en-US" altLang="ja-JP" sz="1800" b="1" u="sng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(1)</a:t>
            </a:r>
            <a:r>
              <a:rPr lang="ja-JP" altLang="en-US" sz="1800" b="1" u="sng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か悪性腫瘍</a:t>
            </a:r>
            <a:r>
              <a:rPr lang="en-US" altLang="ja-JP" sz="1600" b="1" u="sng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(0)</a:t>
            </a:r>
            <a:r>
              <a:rPr lang="ja-JP" altLang="en-US" sz="1600" b="1" u="sng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かの分類</a:t>
            </a:r>
            <a:endParaRPr lang="en-US" altLang="ja-JP" sz="1600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283010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430858" y="1734532"/>
            <a:ext cx="8505149" cy="1391901"/>
          </a:xfrm>
          <a:prstGeom prst="rect">
            <a:avLst/>
          </a:prstGeom>
          <a:noFill/>
          <a:ln w="254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72000" rIns="0" bIns="72000" numCol="1" spcCol="38100" rtlCol="0" anchor="ctr">
            <a:spAutoFit/>
          </a:bodyPr>
          <a:lstStyle/>
          <a:p>
            <a:pPr marL="190500" indent="15478" algn="l">
              <a:lnSpc>
                <a:spcPct val="150000"/>
              </a:lnSpc>
              <a:defRPr sz="3600"/>
            </a:pPr>
            <a:r>
              <a:rPr lang="en" altLang="ja-JP" sz="1800" b="1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</a:t>
            </a:r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altLang="ja-JP" sz="1800" b="1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endParaRPr lang="en" altLang="ja-JP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90500" indent="15478" algn="l">
              <a:lnSpc>
                <a:spcPct val="150000"/>
              </a:lnSpc>
              <a:defRPr sz="36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en" altLang="ja-JP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bc.data</a:t>
            </a:r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bc.target</a:t>
            </a:r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test_size</a:t>
            </a:r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" altLang="ja-JP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0.3</a:t>
            </a:r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" altLang="ja-JP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" altLang="ja-JP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" altLang="ja-JP" sz="18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666585E-F958-3221-1EF5-8E886CB34D71}"/>
              </a:ext>
            </a:extLst>
          </p:cNvPr>
          <p:cNvSpPr txBox="1"/>
          <p:nvPr/>
        </p:nvSpPr>
        <p:spPr>
          <a:xfrm>
            <a:off x="118242" y="923987"/>
            <a:ext cx="6027377" cy="473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35731" algn="l">
              <a:lnSpc>
                <a:spcPct val="150000"/>
              </a:lnSpc>
              <a:tabLst>
                <a:tab pos="13097" algn="l"/>
              </a:tabLst>
            </a:pP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12-3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学習データと検証データに分割</a:t>
            </a:r>
            <a:endParaRPr lang="en-US" altLang="ja-JP" sz="1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30F6B90-A725-1C38-12B6-9130A45422E5}"/>
              </a:ext>
            </a:extLst>
          </p:cNvPr>
          <p:cNvSpPr txBox="1"/>
          <p:nvPr/>
        </p:nvSpPr>
        <p:spPr>
          <a:xfrm>
            <a:off x="1123676" y="1397193"/>
            <a:ext cx="7708841" cy="2846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r>
              <a:rPr lang="en-US" altLang="ja-JP" sz="1600">
                <a:solidFill>
                  <a:srgbClr val="002060"/>
                </a:solidFill>
              </a:rPr>
              <a:t>*</a:t>
            </a:r>
            <a:r>
              <a:rPr lang="ja-JP" altLang="en-US" sz="1600">
                <a:solidFill>
                  <a:srgbClr val="002060"/>
                </a:solidFill>
              </a:rPr>
              <a:t>最初から学習データセットと検証データセットに分けてモデルの構築と評価を行う</a:t>
            </a:r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4DC3EE2D-B54E-B001-4B2C-0BB4D17DFDB6}"/>
              </a:ext>
            </a:extLst>
          </p:cNvPr>
          <p:cNvSpPr txBox="1"/>
          <p:nvPr/>
        </p:nvSpPr>
        <p:spPr>
          <a:xfrm>
            <a:off x="241697" y="17372"/>
            <a:ext cx="93134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en-US" altLang="ja-JP" sz="2800" dirty="0"/>
              <a:t>SVM</a:t>
            </a:r>
            <a:endParaRPr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0BBBB8E-2067-9A8C-D78D-012C6FB3D9B5}"/>
              </a:ext>
            </a:extLst>
          </p:cNvPr>
          <p:cNvSpPr txBox="1"/>
          <p:nvPr/>
        </p:nvSpPr>
        <p:spPr>
          <a:xfrm>
            <a:off x="378527" y="3197215"/>
            <a:ext cx="8505149" cy="1708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 algn="l">
              <a:spcBef>
                <a:spcPts val="600"/>
              </a:spcBef>
              <a:buFont typeface="Wingdings" pitchFamily="2" charset="2"/>
              <a:buChar char="l"/>
            </a:pPr>
            <a:r>
              <a:rPr lang="en-US" altLang="ja-JP" sz="1800" b="1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train</a:t>
            </a:r>
            <a:r>
              <a:rPr lang="ja-JP" altLang="en-US" sz="1800" b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データ</a:t>
            </a:r>
            <a:r>
              <a:rPr lang="en-US" altLang="ja-JP" sz="1800" b="1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70%</a:t>
            </a:r>
            <a:r>
              <a:rPr lang="ja-JP" altLang="en-US" sz="1800" b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と</a:t>
            </a:r>
            <a:r>
              <a:rPr lang="en-US" altLang="ja-JP" sz="1800" b="1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test</a:t>
            </a:r>
            <a:r>
              <a:rPr lang="ja-JP" altLang="en-US" sz="1800" b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データ</a:t>
            </a:r>
            <a:r>
              <a:rPr lang="en-US" altLang="ja-JP" sz="1800" b="1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30%</a:t>
            </a:r>
            <a:r>
              <a:rPr lang="ja-JP" altLang="en-US" sz="1800" b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にデータを分割</a:t>
            </a:r>
            <a:endParaRPr lang="en-US" altLang="ja-JP" sz="1800" b="1" dirty="0">
              <a:solidFill>
                <a:schemeClr val="tx1"/>
              </a:solidFill>
              <a:effectLst/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  <a:p>
            <a:pPr marL="285750" indent="-285750" algn="l">
              <a:spcBef>
                <a:spcPts val="600"/>
              </a:spcBef>
              <a:buFont typeface="Wingdings" pitchFamily="2" charset="2"/>
              <a:buChar char="l"/>
            </a:pP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分割時の乱数シード値を</a:t>
            </a:r>
            <a:r>
              <a:rPr lang="en-US" altLang="ja-JP" sz="1800" b="1" dirty="0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0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に指定</a:t>
            </a:r>
            <a:r>
              <a:rPr lang="en-US" altLang="ja-JP" sz="1800" b="1" dirty="0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全員同じ分割セットにするため）</a:t>
            </a:r>
            <a:endParaRPr lang="en-US" altLang="ja-JP" sz="1800" b="1" dirty="0">
              <a:solidFill>
                <a:schemeClr val="tx1"/>
              </a:solidFill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  <a:p>
            <a:pPr marL="285750" indent="-285750" algn="l">
              <a:spcBef>
                <a:spcPts val="600"/>
              </a:spcBef>
              <a:buFont typeface="Wingdings" pitchFamily="2" charset="2"/>
              <a:buChar char="l"/>
            </a:pPr>
            <a:r>
              <a:rPr lang="en-US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x_bc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と</a:t>
            </a:r>
            <a:r>
              <a:rPr lang="en-US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y_bc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を作成せず、</a:t>
            </a:r>
            <a:r>
              <a:rPr lang="en-US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bc.data</a:t>
            </a:r>
            <a:r>
              <a:rPr lang="en-US" altLang="ja-JP" sz="1800" b="1" dirty="0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, </a:t>
            </a:r>
            <a:r>
              <a:rPr lang="en-US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bc.target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を</a:t>
            </a:r>
            <a:r>
              <a:rPr lang="en-US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train_test_split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に直接入れてデータ分割を行う</a:t>
            </a:r>
            <a:endParaRPr lang="en-US" altLang="ja-JP" sz="1800" b="1" dirty="0">
              <a:solidFill>
                <a:schemeClr val="tx1"/>
              </a:solidFill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  <a:p>
            <a:pPr marL="285750" indent="-285750" algn="l">
              <a:spcBef>
                <a:spcPts val="600"/>
              </a:spcBef>
              <a:buFont typeface="Wingdings" pitchFamily="2" charset="2"/>
              <a:buChar char="l"/>
            </a:pP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ロジスティック回帰と異なり、特徴量は</a:t>
            </a:r>
            <a:r>
              <a:rPr lang="en-US" altLang="ja-JP" sz="1800" b="1" dirty="0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30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個全て使うことができる</a:t>
            </a:r>
            <a:endParaRPr lang="en-US" altLang="ja-JP" sz="1800" b="1" dirty="0">
              <a:solidFill>
                <a:schemeClr val="tx1"/>
              </a:solidFill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①学習モデルの選択(今回は線形回帰)…">
            <a:extLst>
              <a:ext uri="{FF2B5EF4-FFF2-40B4-BE49-F238E27FC236}">
                <a16:creationId xmlns:a16="http://schemas.microsoft.com/office/drawing/2014/main" id="{AAD73394-84CA-F3A6-B57F-7B1297A431F7}"/>
              </a:ext>
            </a:extLst>
          </p:cNvPr>
          <p:cNvSpPr txBox="1"/>
          <p:nvPr/>
        </p:nvSpPr>
        <p:spPr>
          <a:xfrm>
            <a:off x="0" y="530954"/>
            <a:ext cx="3981281" cy="34624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1</a:t>
            </a: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：データの用意</a:t>
            </a:r>
          </a:p>
        </p:txBody>
      </p:sp>
      <p:sp>
        <p:nvSpPr>
          <p:cNvPr id="6" name="①学習モデルの選択…">
            <a:extLst>
              <a:ext uri="{FF2B5EF4-FFF2-40B4-BE49-F238E27FC236}">
                <a16:creationId xmlns:a16="http://schemas.microsoft.com/office/drawing/2014/main" id="{4D107A4B-DBB6-415B-A9AF-A3CBB033519D}"/>
              </a:ext>
            </a:extLst>
          </p:cNvPr>
          <p:cNvSpPr txBox="1"/>
          <p:nvPr/>
        </p:nvSpPr>
        <p:spPr>
          <a:xfrm>
            <a:off x="6468533" y="-13457"/>
            <a:ext cx="2675467" cy="118069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altLang="ja-JP" sz="1200" dirty="0"/>
              <a:t>STEP4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6B2D661D-DBEB-535E-F882-4D01B9712F7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22</a:t>
            </a:fld>
            <a:endParaRPr lang="ja-JP" altLang="en-US"/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784ADF1A-44A9-F1E7-A38C-851AB798372A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247201382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560226" y="1540777"/>
            <a:ext cx="7995445" cy="679774"/>
          </a:xfrm>
          <a:prstGeom prst="rect">
            <a:avLst/>
          </a:prstGeom>
          <a:noFill/>
          <a:ln w="254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108000" rIns="0" bIns="108000" numCol="1" spcCol="38100" rtlCol="0" anchor="ctr">
            <a:spAutoFit/>
          </a:bodyPr>
          <a:lstStyle/>
          <a:p>
            <a:pPr marL="134938" algn="l">
              <a:lnSpc>
                <a:spcPct val="150000"/>
              </a:lnSpc>
            </a:pPr>
            <a:r>
              <a:rPr lang="en" altLang="ja-JP" sz="2000" b="1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altLang="ja-JP" sz="20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 </a:t>
            </a:r>
            <a:r>
              <a:rPr lang="en-US" altLang="ja-JP" sz="20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sklearn.svm</a:t>
            </a:r>
            <a:r>
              <a:rPr lang="en-US" altLang="ja-JP" sz="20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 </a:t>
            </a:r>
            <a:r>
              <a:rPr lang="en" altLang="ja-JP" sz="2000" b="1" dirty="0">
                <a:solidFill>
                  <a:srgbClr val="C586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altLang="ja-JP" sz="20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 SVC</a:t>
            </a:r>
            <a:endParaRPr lang="ja-JP" altLang="ja-JP" sz="2000" b="1">
              <a:effectLst/>
              <a:latin typeface="ＭＳ Ｐゴシック" panose="020B0600070205080204" pitchFamily="34" charset="-128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17272E20-4C13-A488-FC8C-4DA306401CCB}"/>
              </a:ext>
            </a:extLst>
          </p:cNvPr>
          <p:cNvSpPr txBox="1"/>
          <p:nvPr/>
        </p:nvSpPr>
        <p:spPr>
          <a:xfrm>
            <a:off x="241697" y="17372"/>
            <a:ext cx="3988271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en-US" altLang="ja-JP" sz="2800" dirty="0"/>
              <a:t>SVM</a:t>
            </a:r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858211A0-870A-AF33-92EE-309D583675FA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2</a:t>
            </a: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：学習モデルの選択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43619C-44B3-DAEF-D4B1-8E791452155A}"/>
              </a:ext>
            </a:extLst>
          </p:cNvPr>
          <p:cNvSpPr txBox="1"/>
          <p:nvPr/>
        </p:nvSpPr>
        <p:spPr>
          <a:xfrm>
            <a:off x="560226" y="2325984"/>
            <a:ext cx="7995445" cy="9771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35731" algn="l">
              <a:lnSpc>
                <a:spcPct val="150000"/>
              </a:lnSpc>
              <a:tabLst>
                <a:tab pos="13097" algn="l"/>
              </a:tabLst>
            </a:pPr>
            <a:r>
              <a:rPr lang="ja-JP" altLang="en-US" sz="2000" b="1">
                <a:solidFill>
                  <a:schemeClr val="tx1"/>
                </a:solidFill>
                <a:latin typeface="Courier New" panose="02070309020205020404" pitchFamily="49" charset="0"/>
              </a:rPr>
              <a:t>今回のモデルは</a:t>
            </a:r>
            <a:r>
              <a:rPr lang="en-US" altLang="ja-JP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SVM</a:t>
            </a:r>
            <a:r>
              <a:rPr lang="ja-JP" altLang="en-US" sz="2000" b="1">
                <a:solidFill>
                  <a:srgbClr val="FF0000"/>
                </a:solidFill>
                <a:latin typeface="Courier New" panose="02070309020205020404" pitchFamily="49" charset="0"/>
              </a:rPr>
              <a:t>で分類</a:t>
            </a:r>
            <a:r>
              <a:rPr lang="ja-JP" altLang="en-US" sz="2000" b="1">
                <a:solidFill>
                  <a:schemeClr val="tx1"/>
                </a:solidFill>
                <a:latin typeface="Courier New" panose="02070309020205020404" pitchFamily="49" charset="0"/>
              </a:rPr>
              <a:t>を行うので、</a:t>
            </a:r>
            <a:r>
              <a:rPr lang="en-US" altLang="ja-JP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SVC</a:t>
            </a:r>
            <a:r>
              <a:rPr lang="en-US" altLang="ja-JP" sz="2000" b="1" dirty="0">
                <a:solidFill>
                  <a:schemeClr val="tx1"/>
                </a:solidFill>
                <a:latin typeface="Courier New" panose="02070309020205020404" pitchFamily="49" charset="0"/>
              </a:rPr>
              <a:t>(support vector classification)</a:t>
            </a:r>
            <a:r>
              <a:rPr lang="ja-JP" altLang="en-US" sz="2000" b="1">
                <a:solidFill>
                  <a:schemeClr val="tx1"/>
                </a:solidFill>
                <a:latin typeface="Courier New" panose="02070309020205020404" pitchFamily="49" charset="0"/>
              </a:rPr>
              <a:t>を選択する</a:t>
            </a:r>
            <a:endParaRPr lang="en-US" altLang="ja-JP" sz="2000" b="1" dirty="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D6D721-0E0E-1334-F27C-850F449E9177}"/>
              </a:ext>
            </a:extLst>
          </p:cNvPr>
          <p:cNvSpPr txBox="1"/>
          <p:nvPr/>
        </p:nvSpPr>
        <p:spPr>
          <a:xfrm>
            <a:off x="648242" y="3573642"/>
            <a:ext cx="8238224" cy="790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7264" algn="l">
              <a:lnSpc>
                <a:spcPct val="130000"/>
              </a:lnSpc>
              <a:spcBef>
                <a:spcPts val="600"/>
              </a:spcBef>
            </a:pP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クラスだけをインポート　</a:t>
            </a:r>
            <a:r>
              <a:rPr lang="en" altLang="ja-JP" sz="1600" b="1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6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u="sng" err="1">
                <a:solidFill>
                  <a:srgbClr val="C00000"/>
                </a:solidFill>
                <a:latin typeface="Courier New" panose="02070309020205020404" pitchFamily="49" charset="0"/>
              </a:rPr>
              <a:t>sklearn</a:t>
            </a:r>
            <a:r>
              <a:rPr lang="en" altLang="ja-JP" sz="1600" b="1" err="1">
                <a:solidFill>
                  <a:schemeClr val="tx1"/>
                </a:solidFill>
                <a:latin typeface="Courier New" panose="02070309020205020404" pitchFamily="49" charset="0"/>
              </a:rPr>
              <a:t>.</a:t>
            </a:r>
            <a:r>
              <a:rPr lang="en" altLang="ja-JP" sz="1600" b="1" u="sng" err="1">
                <a:solidFill>
                  <a:srgbClr val="0070C0"/>
                </a:solidFill>
                <a:latin typeface="Courier New" panose="02070309020205020404" pitchFamily="49" charset="0"/>
              </a:rPr>
              <a:t>svm</a:t>
            </a:r>
            <a:r>
              <a:rPr lang="en" altLang="ja-JP" sz="1600" b="1" u="sng">
                <a:solidFill>
                  <a:srgbClr val="0070C0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6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u="sng">
                <a:solidFill>
                  <a:srgbClr val="FF9300"/>
                </a:solidFill>
                <a:latin typeface="Courier New" panose="02070309020205020404" pitchFamily="49" charset="0"/>
              </a:rPr>
              <a:t>SVC</a:t>
            </a:r>
          </a:p>
          <a:p>
            <a:pPr marL="17264" algn="l">
              <a:lnSpc>
                <a:spcPct val="130000"/>
              </a:lnSpc>
              <a:spcBef>
                <a:spcPts val="600"/>
              </a:spcBef>
            </a:pPr>
            <a:endParaRPr lang="en" altLang="ja-JP" sz="1600" b="1" u="sng">
              <a:solidFill>
                <a:srgbClr val="FF9300"/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61AE023-2722-04C5-5984-8E6CCD77F5ED}"/>
              </a:ext>
            </a:extLst>
          </p:cNvPr>
          <p:cNvSpPr txBox="1"/>
          <p:nvPr/>
        </p:nvSpPr>
        <p:spPr>
          <a:xfrm>
            <a:off x="3019123" y="3978882"/>
            <a:ext cx="1333698" cy="348813"/>
          </a:xfrm>
          <a:prstGeom prst="rect">
            <a:avLst/>
          </a:prstGeom>
          <a:noFill/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ライブラリ名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2DB26FF-F1A9-8401-8CF9-A2BBBB1B3163}"/>
              </a:ext>
            </a:extLst>
          </p:cNvPr>
          <p:cNvCxnSpPr>
            <a:cxnSpLocks/>
          </p:cNvCxnSpPr>
          <p:nvPr/>
        </p:nvCxnSpPr>
        <p:spPr>
          <a:xfrm flipV="1">
            <a:off x="4565394" y="3888882"/>
            <a:ext cx="0" cy="180000"/>
          </a:xfrm>
          <a:prstGeom prst="line">
            <a:avLst/>
          </a:prstGeom>
          <a:noFill/>
          <a:ln w="1905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3C9FCAF-675D-FBE6-1588-468E6AD9AF21}"/>
              </a:ext>
            </a:extLst>
          </p:cNvPr>
          <p:cNvCxnSpPr>
            <a:cxnSpLocks/>
          </p:cNvCxnSpPr>
          <p:nvPr/>
        </p:nvCxnSpPr>
        <p:spPr>
          <a:xfrm flipH="1">
            <a:off x="4354256" y="4054522"/>
            <a:ext cx="216000" cy="0"/>
          </a:xfrm>
          <a:prstGeom prst="line">
            <a:avLst/>
          </a:prstGeom>
          <a:noFill/>
          <a:ln w="1905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E3F90EE-E16C-A13D-E8D3-557F2307A5D7}"/>
              </a:ext>
            </a:extLst>
          </p:cNvPr>
          <p:cNvSpPr txBox="1"/>
          <p:nvPr/>
        </p:nvSpPr>
        <p:spPr>
          <a:xfrm>
            <a:off x="4660337" y="4032163"/>
            <a:ext cx="1333698" cy="348813"/>
          </a:xfrm>
          <a:prstGeom prst="rect">
            <a:avLst/>
          </a:prstGeom>
          <a:noFill/>
          <a:ln w="127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モジュール名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21B5EB8-9B7F-A55A-728D-874A4E129F5B}"/>
              </a:ext>
            </a:extLst>
          </p:cNvPr>
          <p:cNvCxnSpPr>
            <a:cxnSpLocks/>
          </p:cNvCxnSpPr>
          <p:nvPr/>
        </p:nvCxnSpPr>
        <p:spPr>
          <a:xfrm flipV="1">
            <a:off x="5002288" y="3868238"/>
            <a:ext cx="0" cy="144000"/>
          </a:xfrm>
          <a:prstGeom prst="line">
            <a:avLst/>
          </a:prstGeom>
          <a:noFill/>
          <a:ln w="19050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A19C055-4A31-DA8A-71BF-C0A9E20D02A5}"/>
              </a:ext>
            </a:extLst>
          </p:cNvPr>
          <p:cNvSpPr txBox="1"/>
          <p:nvPr/>
        </p:nvSpPr>
        <p:spPr>
          <a:xfrm>
            <a:off x="6140057" y="4012238"/>
            <a:ext cx="923331" cy="348813"/>
          </a:xfrm>
          <a:prstGeom prst="rect">
            <a:avLst/>
          </a:prstGeom>
          <a:noFill/>
          <a:ln w="12700" cap="flat">
            <a:solidFill>
              <a:srgbClr val="FF93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クラス名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F29C566-FA1C-1738-12F3-241D9D0FF26C}"/>
              </a:ext>
            </a:extLst>
          </p:cNvPr>
          <p:cNvCxnSpPr>
            <a:cxnSpLocks/>
          </p:cNvCxnSpPr>
          <p:nvPr/>
        </p:nvCxnSpPr>
        <p:spPr>
          <a:xfrm flipV="1">
            <a:off x="6372916" y="3895515"/>
            <a:ext cx="0" cy="144000"/>
          </a:xfrm>
          <a:prstGeom prst="line">
            <a:avLst/>
          </a:prstGeom>
          <a:noFill/>
          <a:ln w="19050" cap="flat">
            <a:solidFill>
              <a:srgbClr val="FF93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①学習モデルの選択…">
            <a:extLst>
              <a:ext uri="{FF2B5EF4-FFF2-40B4-BE49-F238E27FC236}">
                <a16:creationId xmlns:a16="http://schemas.microsoft.com/office/drawing/2014/main" id="{FFF3CC1F-0261-94B3-CB35-C47A80AA62A7}"/>
              </a:ext>
            </a:extLst>
          </p:cNvPr>
          <p:cNvSpPr txBox="1"/>
          <p:nvPr/>
        </p:nvSpPr>
        <p:spPr>
          <a:xfrm>
            <a:off x="6468533" y="-13457"/>
            <a:ext cx="2675467" cy="118069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altLang="ja-JP" sz="1200" dirty="0"/>
              <a:t>STEP4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6F2DB79-20A4-19AF-FDA5-EB883087113C}"/>
              </a:ext>
            </a:extLst>
          </p:cNvPr>
          <p:cNvSpPr txBox="1"/>
          <p:nvPr/>
        </p:nvSpPr>
        <p:spPr>
          <a:xfrm>
            <a:off x="107609" y="1025017"/>
            <a:ext cx="6027377" cy="473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35731" algn="l">
              <a:lnSpc>
                <a:spcPct val="150000"/>
              </a:lnSpc>
              <a:tabLst>
                <a:tab pos="13097" algn="l"/>
              </a:tabLst>
            </a:pP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12-4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学習モデルに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SVC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を選択</a:t>
            </a:r>
            <a:endParaRPr lang="en-US" altLang="ja-JP" sz="1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3B950866-A757-8B20-6570-A1EBC10E53F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3058426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477624" y="1698235"/>
            <a:ext cx="8252719" cy="534368"/>
          </a:xfrm>
          <a:prstGeom prst="rect">
            <a:avLst/>
          </a:prstGeom>
          <a:noFill/>
          <a:ln w="254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36000" rIns="0" bIns="36000" numCol="1" spcCol="38100" rtlCol="0" anchor="ctr">
            <a:spAutoFit/>
          </a:bodyPr>
          <a:lstStyle/>
          <a:p>
            <a:pPr marL="134938" algn="l">
              <a:lnSpc>
                <a:spcPct val="150000"/>
              </a:lnSpc>
            </a:pPr>
            <a:r>
              <a:rPr lang="en-US" altLang="ja-JP" sz="20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model_svm</a:t>
            </a:r>
            <a:r>
              <a:rPr lang="en-US" altLang="ja-JP" sz="20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SVC</a:t>
            </a:r>
            <a:r>
              <a:rPr lang="en-US" altLang="ja-JP" sz="20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altLang="ja-JP" sz="2000" b="1" kern="0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kernel = </a:t>
            </a:r>
            <a:r>
              <a:rPr lang="en-US" altLang="ja-JP" sz="2000" b="1" kern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'</a:t>
            </a:r>
            <a:r>
              <a:rPr lang="en-US" altLang="ja-JP" sz="2000" b="1" kern="0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rbf</a:t>
            </a:r>
            <a:r>
              <a:rPr lang="en-US" altLang="ja-JP" sz="2000" b="1" kern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’</a:t>
            </a:r>
            <a:r>
              <a:rPr lang="en-US" altLang="ja-JP" sz="2000" b="1" kern="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</a:t>
            </a:r>
            <a:r>
              <a:rPr lang="ja-JP" altLang="ja-JP" sz="2000" b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ja-JP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altLang="ja-JP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ja-JP" sz="20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  <a:endParaRPr lang="ja-JP" altLang="ja-JP" sz="2000" b="1">
              <a:solidFill>
                <a:srgbClr val="0070C0"/>
              </a:solidFill>
              <a:effectLst/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17272E20-4C13-A488-FC8C-4DA306401CCB}"/>
              </a:ext>
            </a:extLst>
          </p:cNvPr>
          <p:cNvSpPr txBox="1"/>
          <p:nvPr/>
        </p:nvSpPr>
        <p:spPr>
          <a:xfrm>
            <a:off x="241697" y="17372"/>
            <a:ext cx="3988271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en-US" altLang="ja-JP" sz="2800" dirty="0"/>
              <a:t>SVM</a:t>
            </a:r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858211A0-870A-AF33-92EE-309D583675FA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2</a:t>
            </a: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：学習モデルの選択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D6D721-0E0E-1334-F27C-850F449E9177}"/>
              </a:ext>
            </a:extLst>
          </p:cNvPr>
          <p:cNvSpPr txBox="1"/>
          <p:nvPr/>
        </p:nvSpPr>
        <p:spPr>
          <a:xfrm>
            <a:off x="372848" y="3397270"/>
            <a:ext cx="8510828" cy="1508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marR="0" indent="-285750" algn="l" defTabSz="8255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引数</a:t>
            </a:r>
            <a:r>
              <a:rPr kumimoji="0" lang="en-US" altLang="ja-JP" sz="1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 kernel = 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では、アルゴリズムで使用されるカーネル関数を指定</a:t>
            </a:r>
            <a:endParaRPr kumimoji="0" lang="en-US" altLang="ja-JP" sz="18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  <a:p>
            <a:pPr marL="622300" marR="0" indent="-257175" algn="l" defTabSz="8255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</a:pPr>
            <a:r>
              <a:rPr lang="en-US" altLang="ja-JP" sz="1800" b="1" kern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'</a:t>
            </a:r>
            <a:r>
              <a:rPr kumimoji="0" lang="en-US" altLang="ja-JP" sz="1800" b="1" i="0" u="none" strike="noStrike" cap="none" spc="0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rbf</a:t>
            </a:r>
            <a:r>
              <a:rPr lang="en-US" altLang="ja-JP" sz="1800" b="1" kern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'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はガウスカーネル</a:t>
            </a:r>
            <a:r>
              <a:rPr kumimoji="0" lang="en-US" altLang="ja-JP" sz="1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(Radial basis function)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を指定し、複雑な決定境界線を引くことができるもので、今回指定する</a:t>
            </a:r>
            <a:endParaRPr kumimoji="0" lang="en-US" altLang="ja-JP" sz="18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  <a:p>
            <a:pPr marL="622300" marR="0" indent="-257175" algn="l" defTabSz="8255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</a:pP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線形の場合は</a:t>
            </a:r>
            <a:r>
              <a:rPr lang="en-US" altLang="ja-JP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kernel = </a:t>
            </a:r>
            <a:r>
              <a:rPr lang="en-US" altLang="ja-JP" sz="1800" b="1" kern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'</a:t>
            </a:r>
            <a:r>
              <a:rPr lang="en-US" altLang="ja-JP" sz="1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linear’</a:t>
            </a:r>
            <a:endParaRPr lang="en-US" altLang="ja-JP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E28E7D9-3DCC-19CD-F7FE-A1D42EE58104}"/>
              </a:ext>
            </a:extLst>
          </p:cNvPr>
          <p:cNvSpPr txBox="1"/>
          <p:nvPr/>
        </p:nvSpPr>
        <p:spPr>
          <a:xfrm>
            <a:off x="0" y="939619"/>
            <a:ext cx="6027377" cy="473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35731" algn="l">
              <a:lnSpc>
                <a:spcPct val="150000"/>
              </a:lnSpc>
              <a:tabLst>
                <a:tab pos="13097" algn="l"/>
              </a:tabLst>
            </a:pP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12-4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学習モデルに</a:t>
            </a:r>
            <a:r>
              <a:rPr lang="en-US" altLang="ja-JP"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SVC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を選択</a:t>
            </a:r>
            <a:endParaRPr lang="en-US" altLang="ja-JP" sz="1800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3D714BA6-44D1-11DC-3735-6EAD541E73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24</a:t>
            </a:fld>
            <a:endParaRPr lang="ja-JP" altLang="en-US"/>
          </a:p>
        </p:txBody>
      </p:sp>
      <p:sp>
        <p:nvSpPr>
          <p:cNvPr id="11" name="①学習モデルの選択…">
            <a:extLst>
              <a:ext uri="{FF2B5EF4-FFF2-40B4-BE49-F238E27FC236}">
                <a16:creationId xmlns:a16="http://schemas.microsoft.com/office/drawing/2014/main" id="{9FF22F6C-E36C-5210-C1EC-438DC217657F}"/>
              </a:ext>
            </a:extLst>
          </p:cNvPr>
          <p:cNvSpPr txBox="1"/>
          <p:nvPr/>
        </p:nvSpPr>
        <p:spPr>
          <a:xfrm>
            <a:off x="6468533" y="-13457"/>
            <a:ext cx="2675467" cy="118069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altLang="ja-JP" sz="1200" dirty="0"/>
              <a:t>STEP4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536BC02-9E08-4C09-FB58-BFDEC8F10DE3}"/>
              </a:ext>
            </a:extLst>
          </p:cNvPr>
          <p:cNvSpPr txBox="1"/>
          <p:nvPr/>
        </p:nvSpPr>
        <p:spPr>
          <a:xfrm>
            <a:off x="779966" y="2518014"/>
            <a:ext cx="6352701" cy="8227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SVC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クラスから</a:t>
            </a:r>
            <a:r>
              <a:rPr kumimoji="0" lang="en-US" altLang="ja-JP" sz="18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model_svm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インスタンスを作成する</a:t>
            </a:r>
            <a:endParaRPr kumimoji="0" lang="en-US" altLang="ja-JP" sz="1800" b="1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SVC()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でモデルの</a:t>
            </a:r>
            <a:r>
              <a:rPr kumimoji="0" lang="ja-JP" altLang="en-US" sz="1800" b="1" i="0" u="sng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ハイパーパラメータ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を引数として指定する</a:t>
            </a:r>
          </a:p>
        </p:txBody>
      </p:sp>
    </p:spTree>
    <p:extLst>
      <p:ext uri="{BB962C8B-B14F-4D97-AF65-F5344CB8AC3E}">
        <p14:creationId xmlns:p14="http://schemas.microsoft.com/office/powerpoint/2010/main" val="183630503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5170" y="120869"/>
            <a:ext cx="8661787" cy="4936653"/>
            <a:chOff x="146050" y="857250"/>
            <a:chExt cx="10401300" cy="5842000"/>
          </a:xfrm>
        </p:grpSpPr>
        <p:pic>
          <p:nvPicPr>
            <p:cNvPr id="3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398" y="1222778"/>
              <a:ext cx="10196813" cy="50696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6050" y="857250"/>
              <a:ext cx="10401300" cy="5842000"/>
            </a:xfrm>
            <a:custGeom>
              <a:avLst/>
              <a:gdLst/>
              <a:ahLst/>
              <a:cxnLst/>
              <a:rect l="l" t="t" r="r" b="b"/>
              <a:pathLst>
                <a:path w="10401300" h="5842000">
                  <a:moveTo>
                    <a:pt x="0" y="0"/>
                  </a:moveTo>
                  <a:lnTo>
                    <a:pt x="10401300" y="0"/>
                  </a:lnTo>
                  <a:lnTo>
                    <a:pt x="10401300" y="5842000"/>
                  </a:lnTo>
                  <a:lnTo>
                    <a:pt x="0" y="5842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66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323263" y="1203400"/>
            <a:ext cx="5822007" cy="48820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36000" rIns="0" bIns="36000" numCol="1" spcCol="38100" rtlCol="0" anchor="ctr">
            <a:spAutoFit/>
          </a:bodyPr>
          <a:lstStyle/>
          <a:p>
            <a:pPr marL="134938" algn="l">
              <a:lnSpc>
                <a:spcPct val="150000"/>
              </a:lnSpc>
            </a:pPr>
            <a:r>
              <a:rPr lang="en-US" altLang="ja-JP" sz="1800" b="1" dirty="0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model_svm</a:t>
            </a:r>
            <a:r>
              <a:rPr lang="en-US" altLang="ja-JP" sz="1800" b="1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SVC</a:t>
            </a:r>
            <a:r>
              <a:rPr lang="en-US" altLang="ja-JP" sz="18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altLang="ja-JP" sz="1800" b="1" kern="0" dirty="0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kernel = </a:t>
            </a:r>
            <a:r>
              <a:rPr lang="en-US" altLang="ja-JP" sz="1800" b="1" kern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'</a:t>
            </a:r>
            <a:r>
              <a:rPr lang="en-US" altLang="ja-JP" sz="1800" b="1" kern="0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rbf</a:t>
            </a:r>
            <a:r>
              <a:rPr lang="en-US" altLang="ja-JP" sz="1800" b="1" kern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’</a:t>
            </a:r>
            <a:r>
              <a:rPr lang="en-US" altLang="ja-JP" sz="1800" b="1" kern="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</a:t>
            </a:r>
            <a:r>
              <a:rPr lang="ja-JP" altLang="ja-JP" sz="1800" b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ja-JP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altLang="ja-JP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ja-JP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ja-JP" altLang="ja-JP" sz="1800" b="1">
              <a:solidFill>
                <a:srgbClr val="0070C0"/>
              </a:solidFill>
              <a:effectLst/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17272E20-4C13-A488-FC8C-4DA306401CCB}"/>
              </a:ext>
            </a:extLst>
          </p:cNvPr>
          <p:cNvSpPr txBox="1"/>
          <p:nvPr/>
        </p:nvSpPr>
        <p:spPr>
          <a:xfrm>
            <a:off x="241697" y="17372"/>
            <a:ext cx="3988271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en-US" altLang="ja-JP" sz="2800" dirty="0"/>
              <a:t>SVM</a:t>
            </a:r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858211A0-870A-AF33-92EE-309D583675FA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2</a:t>
            </a: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：学習モデルの選択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D6D721-0E0E-1334-F27C-850F449E9177}"/>
              </a:ext>
            </a:extLst>
          </p:cNvPr>
          <p:cNvSpPr txBox="1"/>
          <p:nvPr/>
        </p:nvSpPr>
        <p:spPr>
          <a:xfrm>
            <a:off x="314205" y="2202418"/>
            <a:ext cx="851082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7625" marR="0" indent="269875" algn="l" defTabSz="8255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</a:pPr>
            <a:r>
              <a:rPr lang="en-US" altLang="ja-JP" sz="1800" b="1" u="sng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1</a:t>
            </a:r>
            <a:r>
              <a:rPr lang="ja-JP" altLang="en-US" sz="1800" b="1" u="sng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と指定して、大きくも小さくもない値に設定する</a:t>
            </a:r>
            <a:endParaRPr lang="en-US" altLang="ja-JP" sz="1800" b="1" u="sng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A37CF966-6153-28F5-9A2E-54AB8D9539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16700" r="6793" b="59436"/>
          <a:stretch/>
        </p:blipFill>
        <p:spPr>
          <a:xfrm>
            <a:off x="323263" y="2823776"/>
            <a:ext cx="8510828" cy="1158994"/>
          </a:xfrm>
          <a:prstGeom prst="rect">
            <a:avLst/>
          </a:prstGeom>
        </p:spPr>
      </p:pic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3D714BA6-44D1-11DC-3735-6EAD541E73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26</a:t>
            </a:fld>
            <a:endParaRPr lang="ja-JP" altLang="en-US"/>
          </a:p>
        </p:txBody>
      </p:sp>
      <p:sp>
        <p:nvSpPr>
          <p:cNvPr id="11" name="①学習モデルの選択…">
            <a:extLst>
              <a:ext uri="{FF2B5EF4-FFF2-40B4-BE49-F238E27FC236}">
                <a16:creationId xmlns:a16="http://schemas.microsoft.com/office/drawing/2014/main" id="{9FF22F6C-E36C-5210-C1EC-438DC217657F}"/>
              </a:ext>
            </a:extLst>
          </p:cNvPr>
          <p:cNvSpPr txBox="1"/>
          <p:nvPr/>
        </p:nvSpPr>
        <p:spPr>
          <a:xfrm>
            <a:off x="6468533" y="-13457"/>
            <a:ext cx="2675467" cy="118069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altLang="ja-JP" sz="1200" dirty="0"/>
              <a:t>STEP4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695DC4E6-5E8F-476D-B5E0-F1320E6BA85B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185624498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4698" y="99626"/>
            <a:ext cx="8787402" cy="4975235"/>
            <a:chOff x="146050" y="857250"/>
            <a:chExt cx="10401300" cy="5842000"/>
          </a:xfrm>
        </p:grpSpPr>
        <p:pic>
          <p:nvPicPr>
            <p:cNvPr id="3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606" y="1061581"/>
              <a:ext cx="10139989" cy="520256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6050" y="857250"/>
              <a:ext cx="10401300" cy="5842000"/>
            </a:xfrm>
            <a:custGeom>
              <a:avLst/>
              <a:gdLst/>
              <a:ahLst/>
              <a:cxnLst/>
              <a:rect l="l" t="t" r="r" b="b"/>
              <a:pathLst>
                <a:path w="10401300" h="5842000">
                  <a:moveTo>
                    <a:pt x="0" y="0"/>
                  </a:moveTo>
                  <a:lnTo>
                    <a:pt x="10401300" y="0"/>
                  </a:lnTo>
                  <a:lnTo>
                    <a:pt x="10401300" y="5842000"/>
                  </a:lnTo>
                  <a:lnTo>
                    <a:pt x="0" y="5842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66"/>
            </a:p>
          </p:txBody>
        </p:sp>
      </p:grp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D10E7E8-3AC0-19CD-B179-5A52494D69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ja-JP" smtClean="0"/>
              <a:t>27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63248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565584" y="1810195"/>
            <a:ext cx="7328768" cy="607071"/>
          </a:xfrm>
          <a:prstGeom prst="rect">
            <a:avLst/>
          </a:prstGeom>
          <a:noFill/>
          <a:ln w="254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36000" rIns="0" bIns="108000" numCol="1" spcCol="38100" rtlCol="0" anchor="ctr">
            <a:spAutoFit/>
          </a:bodyPr>
          <a:lstStyle/>
          <a:p>
            <a:pPr marL="135731" algn="l">
              <a:lnSpc>
                <a:spcPct val="150000"/>
              </a:lnSpc>
              <a:tabLst>
                <a:tab pos="13097" algn="l"/>
              </a:tabLst>
            </a:pP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model_svm.fit</a:t>
            </a:r>
            <a:r>
              <a:rPr lang="en" altLang="ja-JP" sz="20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000" b="1">
                <a:solidFill>
                  <a:srgbClr val="FF0000"/>
                </a:solidFill>
                <a:latin typeface="Courier New" panose="02070309020205020404" pitchFamily="49" charset="0"/>
              </a:rPr>
              <a:t>x_</a:t>
            </a:r>
            <a:r>
              <a:rPr lang="en-US" altLang="ja-JP" sz="2000" b="1">
                <a:solidFill>
                  <a:srgbClr val="FF0000"/>
                </a:solidFill>
                <a:latin typeface="Courier New" panose="02070309020205020404" pitchFamily="49" charset="0"/>
              </a:rPr>
              <a:t>train</a:t>
            </a:r>
            <a:r>
              <a:rPr lang="en" altLang="ja-JP" sz="2000" b="1">
                <a:solidFill>
                  <a:srgbClr val="FF0000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2000" b="1" err="1">
                <a:solidFill>
                  <a:srgbClr val="FF0000"/>
                </a:solidFill>
                <a:latin typeface="Courier New" panose="02070309020205020404" pitchFamily="49" charset="0"/>
              </a:rPr>
              <a:t>y_train</a:t>
            </a:r>
            <a:r>
              <a:rPr lang="en" altLang="ja-JP" sz="20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  <a:r>
              <a:rPr lang="ja-JP" altLang="en-US" sz="2000" b="1">
                <a:solidFill>
                  <a:schemeClr val="tx1"/>
                </a:solidFill>
                <a:latin typeface="Courier New" panose="02070309020205020404" pitchFamily="49" charset="0"/>
              </a:rPr>
              <a:t>　</a:t>
            </a:r>
            <a:endParaRPr lang="en" altLang="ja-JP" sz="2000" b="1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17272E20-4C13-A488-FC8C-4DA306401CCB}"/>
              </a:ext>
            </a:extLst>
          </p:cNvPr>
          <p:cNvSpPr txBox="1"/>
          <p:nvPr/>
        </p:nvSpPr>
        <p:spPr>
          <a:xfrm>
            <a:off x="241697" y="17372"/>
            <a:ext cx="93134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en-US" altLang="ja-JP" sz="2800" dirty="0"/>
              <a:t>SVM</a:t>
            </a:r>
            <a:endParaRPr sz="2800" dirty="0"/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858211A0-870A-AF33-92EE-309D583675FA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3</a:t>
            </a: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データを入れて学習させる</a:t>
            </a:r>
          </a:p>
        </p:txBody>
      </p:sp>
      <p:sp>
        <p:nvSpPr>
          <p:cNvPr id="5" name="四角形">
            <a:extLst>
              <a:ext uri="{FF2B5EF4-FFF2-40B4-BE49-F238E27FC236}">
                <a16:creationId xmlns:a16="http://schemas.microsoft.com/office/drawing/2014/main" id="{07768BF7-5FA9-6036-6FD9-CA28A42F6BF7}"/>
              </a:ext>
            </a:extLst>
          </p:cNvPr>
          <p:cNvSpPr/>
          <p:nvPr/>
        </p:nvSpPr>
        <p:spPr>
          <a:xfrm>
            <a:off x="1660860" y="3223162"/>
            <a:ext cx="1104281" cy="1336519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C3B599F4-ED21-A514-9333-E2450D2DF6D6}"/>
              </a:ext>
            </a:extLst>
          </p:cNvPr>
          <p:cNvSpPr/>
          <p:nvPr/>
        </p:nvSpPr>
        <p:spPr>
          <a:xfrm>
            <a:off x="3071859" y="3223162"/>
            <a:ext cx="715224" cy="1306332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8" name="x(特徴量データ)">
            <a:extLst>
              <a:ext uri="{FF2B5EF4-FFF2-40B4-BE49-F238E27FC236}">
                <a16:creationId xmlns:a16="http://schemas.microsoft.com/office/drawing/2014/main" id="{41A4FC48-DD16-1944-D4D6-FD64DFE6E340}"/>
              </a:ext>
            </a:extLst>
          </p:cNvPr>
          <p:cNvSpPr txBox="1"/>
          <p:nvPr/>
        </p:nvSpPr>
        <p:spPr>
          <a:xfrm>
            <a:off x="1223006" y="2931799"/>
            <a:ext cx="1562928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/>
              <a:t>x(</a:t>
            </a:r>
            <a:r>
              <a:rPr sz="1600" dirty="0" err="1"/>
              <a:t>特徴量データ</a:t>
            </a:r>
            <a:r>
              <a:rPr sz="1600" dirty="0"/>
              <a:t>)</a:t>
            </a:r>
          </a:p>
        </p:txBody>
      </p:sp>
      <p:sp>
        <p:nvSpPr>
          <p:cNvPr id="9" name="y(正解データ)">
            <a:extLst>
              <a:ext uri="{FF2B5EF4-FFF2-40B4-BE49-F238E27FC236}">
                <a16:creationId xmlns:a16="http://schemas.microsoft.com/office/drawing/2014/main" id="{9D9AC034-8DDD-95C6-2165-C8EE82757729}"/>
              </a:ext>
            </a:extLst>
          </p:cNvPr>
          <p:cNvSpPr txBox="1"/>
          <p:nvPr/>
        </p:nvSpPr>
        <p:spPr>
          <a:xfrm>
            <a:off x="2887138" y="2943971"/>
            <a:ext cx="1359347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/>
              <a:t>y(</a:t>
            </a:r>
            <a:r>
              <a:rPr sz="1600" dirty="0" err="1"/>
              <a:t>正解データ</a:t>
            </a:r>
            <a:r>
              <a:rPr sz="1600" dirty="0"/>
              <a:t>)</a:t>
            </a:r>
          </a:p>
        </p:txBody>
      </p:sp>
      <p:sp>
        <p:nvSpPr>
          <p:cNvPr id="10" name="x_train">
            <a:extLst>
              <a:ext uri="{FF2B5EF4-FFF2-40B4-BE49-F238E27FC236}">
                <a16:creationId xmlns:a16="http://schemas.microsoft.com/office/drawing/2014/main" id="{B809E8DE-5FC3-0DD0-B2AF-16A1DD0332F7}"/>
              </a:ext>
            </a:extLst>
          </p:cNvPr>
          <p:cNvSpPr txBox="1"/>
          <p:nvPr/>
        </p:nvSpPr>
        <p:spPr>
          <a:xfrm>
            <a:off x="1821066" y="3621000"/>
            <a:ext cx="783869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/>
              <a:t>x_train</a:t>
            </a:r>
          </a:p>
        </p:txBody>
      </p:sp>
      <p:sp>
        <p:nvSpPr>
          <p:cNvPr id="11" name="y_train">
            <a:extLst>
              <a:ext uri="{FF2B5EF4-FFF2-40B4-BE49-F238E27FC236}">
                <a16:creationId xmlns:a16="http://schemas.microsoft.com/office/drawing/2014/main" id="{AE929A96-FB48-390C-2E79-EDBB651D2F90}"/>
              </a:ext>
            </a:extLst>
          </p:cNvPr>
          <p:cNvSpPr txBox="1"/>
          <p:nvPr/>
        </p:nvSpPr>
        <p:spPr>
          <a:xfrm>
            <a:off x="3036736" y="3621000"/>
            <a:ext cx="785472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/>
              <a:t>y_train</a:t>
            </a:r>
          </a:p>
        </p:txBody>
      </p:sp>
      <p:sp>
        <p:nvSpPr>
          <p:cNvPr id="12" name="角丸四角形">
            <a:extLst>
              <a:ext uri="{FF2B5EF4-FFF2-40B4-BE49-F238E27FC236}">
                <a16:creationId xmlns:a16="http://schemas.microsoft.com/office/drawing/2014/main" id="{2CD399CF-0FF4-0A17-0C14-E167513B2E0D}"/>
              </a:ext>
            </a:extLst>
          </p:cNvPr>
          <p:cNvSpPr/>
          <p:nvPr/>
        </p:nvSpPr>
        <p:spPr>
          <a:xfrm>
            <a:off x="4485322" y="3515100"/>
            <a:ext cx="962978" cy="1058897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3" name="学習モデルの選定">
            <a:extLst>
              <a:ext uri="{FF2B5EF4-FFF2-40B4-BE49-F238E27FC236}">
                <a16:creationId xmlns:a16="http://schemas.microsoft.com/office/drawing/2014/main" id="{509B989A-D2A6-7066-1E85-C3DC853EF0B3}"/>
              </a:ext>
            </a:extLst>
          </p:cNvPr>
          <p:cNvSpPr txBox="1"/>
          <p:nvPr/>
        </p:nvSpPr>
        <p:spPr>
          <a:xfrm>
            <a:off x="4143954" y="2701379"/>
            <a:ext cx="1679948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600" dirty="0" err="1"/>
              <a:t>学習モデルの選定</a:t>
            </a:r>
            <a:endParaRPr sz="1600" dirty="0"/>
          </a:p>
        </p:txBody>
      </p:sp>
      <p:sp>
        <p:nvSpPr>
          <p:cNvPr id="14" name="学習">
            <a:extLst>
              <a:ext uri="{FF2B5EF4-FFF2-40B4-BE49-F238E27FC236}">
                <a16:creationId xmlns:a16="http://schemas.microsoft.com/office/drawing/2014/main" id="{08B93AAC-5DF9-E0E9-EF01-EDE47E72D844}"/>
              </a:ext>
            </a:extLst>
          </p:cNvPr>
          <p:cNvSpPr txBox="1"/>
          <p:nvPr/>
        </p:nvSpPr>
        <p:spPr>
          <a:xfrm>
            <a:off x="4742390" y="3930951"/>
            <a:ext cx="448841" cy="28469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sz="1600"/>
              <a:t>学習</a:t>
            </a:r>
          </a:p>
        </p:txBody>
      </p:sp>
      <p:sp>
        <p:nvSpPr>
          <p:cNvPr id="15" name="矢印">
            <a:extLst>
              <a:ext uri="{FF2B5EF4-FFF2-40B4-BE49-F238E27FC236}">
                <a16:creationId xmlns:a16="http://schemas.microsoft.com/office/drawing/2014/main" id="{081C6A78-2B97-CA73-FE63-17E68D7F432D}"/>
              </a:ext>
            </a:extLst>
          </p:cNvPr>
          <p:cNvSpPr/>
          <p:nvPr/>
        </p:nvSpPr>
        <p:spPr>
          <a:xfrm>
            <a:off x="3944507" y="3866714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6" name="矢印">
            <a:extLst>
              <a:ext uri="{FF2B5EF4-FFF2-40B4-BE49-F238E27FC236}">
                <a16:creationId xmlns:a16="http://schemas.microsoft.com/office/drawing/2014/main" id="{72642566-DD11-B108-0338-8C4865EAF7EE}"/>
              </a:ext>
            </a:extLst>
          </p:cNvPr>
          <p:cNvSpPr/>
          <p:nvPr/>
        </p:nvSpPr>
        <p:spPr>
          <a:xfrm rot="5400000">
            <a:off x="4728686" y="2998535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7" name="角丸四角形">
            <a:extLst>
              <a:ext uri="{FF2B5EF4-FFF2-40B4-BE49-F238E27FC236}">
                <a16:creationId xmlns:a16="http://schemas.microsoft.com/office/drawing/2014/main" id="{3AA07EA9-61D3-09C5-DE42-1B51B4E6E178}"/>
              </a:ext>
            </a:extLst>
          </p:cNvPr>
          <p:cNvSpPr/>
          <p:nvPr/>
        </p:nvSpPr>
        <p:spPr>
          <a:xfrm>
            <a:off x="5894305" y="3514958"/>
            <a:ext cx="962978" cy="1058897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8" name="学習済み…">
            <a:extLst>
              <a:ext uri="{FF2B5EF4-FFF2-40B4-BE49-F238E27FC236}">
                <a16:creationId xmlns:a16="http://schemas.microsoft.com/office/drawing/2014/main" id="{7B1C0929-C88C-E5BE-3A00-987CC4A4E9EE}"/>
              </a:ext>
            </a:extLst>
          </p:cNvPr>
          <p:cNvSpPr txBox="1"/>
          <p:nvPr/>
        </p:nvSpPr>
        <p:spPr>
          <a:xfrm>
            <a:off x="5946188" y="3821002"/>
            <a:ext cx="859211" cy="53091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600"/>
              <a:t>学習済み</a:t>
            </a:r>
          </a:p>
          <a:p>
            <a:pPr>
              <a:defRPr sz="4200"/>
            </a:pPr>
            <a:r>
              <a:rPr sz="1600"/>
              <a:t>モデル</a:t>
            </a:r>
          </a:p>
        </p:txBody>
      </p:sp>
      <p:sp>
        <p:nvSpPr>
          <p:cNvPr id="19" name="矢印">
            <a:extLst>
              <a:ext uri="{FF2B5EF4-FFF2-40B4-BE49-F238E27FC236}">
                <a16:creationId xmlns:a16="http://schemas.microsoft.com/office/drawing/2014/main" id="{F6BAD34B-EFC5-D5C4-2329-44EFA9F3A545}"/>
              </a:ext>
            </a:extLst>
          </p:cNvPr>
          <p:cNvSpPr/>
          <p:nvPr/>
        </p:nvSpPr>
        <p:spPr>
          <a:xfrm>
            <a:off x="5512865" y="3892219"/>
            <a:ext cx="367357" cy="425239"/>
          </a:xfrm>
          <a:prstGeom prst="rightArrow">
            <a:avLst>
              <a:gd name="adj1" fmla="val 31663"/>
              <a:gd name="adj2" fmla="val 5540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1F20BDC-B540-B873-85D7-063795E2DFAD}"/>
              </a:ext>
            </a:extLst>
          </p:cNvPr>
          <p:cNvSpPr txBox="1"/>
          <p:nvPr/>
        </p:nvSpPr>
        <p:spPr>
          <a:xfrm>
            <a:off x="5485560" y="3074145"/>
            <a:ext cx="2435434" cy="2846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ja-JP" altLang="en-US" sz="1600">
                <a:solidFill>
                  <a:srgbClr val="00B050"/>
                </a:solidFill>
              </a:rPr>
              <a:t>今回は</a:t>
            </a:r>
            <a:r>
              <a:rPr lang="en-US" altLang="ja-JP" sz="1600" dirty="0">
                <a:solidFill>
                  <a:srgbClr val="00B050"/>
                </a:solidFill>
              </a:rPr>
              <a:t>SVC</a:t>
            </a:r>
            <a:endParaRPr lang="ja-JP" altLang="en-US" sz="1600">
              <a:solidFill>
                <a:srgbClr val="00B05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CA42ADE-D522-346E-020E-24930862B13E}"/>
              </a:ext>
            </a:extLst>
          </p:cNvPr>
          <p:cNvSpPr txBox="1"/>
          <p:nvPr/>
        </p:nvSpPr>
        <p:spPr>
          <a:xfrm>
            <a:off x="241697" y="1177705"/>
            <a:ext cx="7747343" cy="473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35731" algn="l">
              <a:lnSpc>
                <a:spcPct val="150000"/>
              </a:lnSpc>
              <a:tabLst>
                <a:tab pos="13097" algn="l"/>
              </a:tabLst>
            </a:pP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12-5 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学習用データで学習させる</a:t>
            </a:r>
            <a:endParaRPr lang="en-US" altLang="ja-JP" sz="1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①学習モデルの選択…">
            <a:extLst>
              <a:ext uri="{FF2B5EF4-FFF2-40B4-BE49-F238E27FC236}">
                <a16:creationId xmlns:a16="http://schemas.microsoft.com/office/drawing/2014/main" id="{B748DDAF-389C-F45D-6D57-551742690A0C}"/>
              </a:ext>
            </a:extLst>
          </p:cNvPr>
          <p:cNvSpPr txBox="1"/>
          <p:nvPr/>
        </p:nvSpPr>
        <p:spPr>
          <a:xfrm>
            <a:off x="6468533" y="-13457"/>
            <a:ext cx="2675467" cy="118069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/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altLang="ja-JP" sz="1200" dirty="0"/>
              <a:t>STEP4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sp>
        <p:nvSpPr>
          <p:cNvPr id="23" name="スライド番号プレースホルダー 22">
            <a:extLst>
              <a:ext uri="{FF2B5EF4-FFF2-40B4-BE49-F238E27FC236}">
                <a16:creationId xmlns:a16="http://schemas.microsoft.com/office/drawing/2014/main" id="{3627E47C-C8A8-4059-4C18-0605B5565D1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6432556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検証用データを用いて学習結果を評価する"/>
          <p:cNvSpPr txBox="1"/>
          <p:nvPr/>
        </p:nvSpPr>
        <p:spPr>
          <a:xfrm>
            <a:off x="420222" y="1122415"/>
            <a:ext cx="4151778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12-6 </a:t>
            </a:r>
            <a:r>
              <a:rPr sz="18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検証用データ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で予測を行う</a:t>
            </a:r>
            <a:endParaRPr sz="1800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35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39" name="print(x2_test)…"/>
          <p:cNvSpPr txBox="1"/>
          <p:nvPr/>
        </p:nvSpPr>
        <p:spPr>
          <a:xfrm>
            <a:off x="713235" y="1521203"/>
            <a:ext cx="5485545" cy="957561"/>
          </a:xfrm>
          <a:prstGeom prst="rect">
            <a:avLst/>
          </a:prstGeom>
          <a:ln w="25400">
            <a:solidFill>
              <a:srgbClr val="00B0F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0500" tIns="0" rIns="40500" bIns="72000" anchor="ctr">
            <a:spAutoFit/>
          </a:bodyPr>
          <a:lstStyle/>
          <a:p>
            <a:pPr marL="100013" indent="21431" algn="l">
              <a:lnSpc>
                <a:spcPct val="150000"/>
              </a:lnSpc>
              <a:defRPr sz="3900"/>
            </a:pPr>
            <a:r>
              <a:rPr lang="en" altLang="ja-JP" sz="2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altLang="ja-JP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model_svm.predict</a:t>
            </a:r>
            <a:r>
              <a:rPr lang="en" altLang="ja-JP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altLang="ja-JP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" altLang="ja-JP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" altLang="ja-JP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00013" indent="21431" algn="l">
              <a:lnSpc>
                <a:spcPct val="150000"/>
              </a:lnSpc>
              <a:defRPr sz="3900"/>
            </a:pPr>
            <a:r>
              <a:rPr lang="en" altLang="ja-JP" sz="2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altLang="ja-JP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" altLang="ja-JP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altLang="ja-JP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" altLang="ja-JP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" altLang="ja-JP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5100B8D9-F26D-618C-B24B-53E000890B31}"/>
              </a:ext>
            </a:extLst>
          </p:cNvPr>
          <p:cNvSpPr txBox="1"/>
          <p:nvPr/>
        </p:nvSpPr>
        <p:spPr>
          <a:xfrm>
            <a:off x="191386" y="66164"/>
            <a:ext cx="804707" cy="40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en-US" altLang="ja-JP" sz="2400" dirty="0"/>
              <a:t>SVM</a:t>
            </a:r>
            <a:endParaRPr sz="2400" dirty="0"/>
          </a:p>
        </p:txBody>
      </p:sp>
      <p:sp>
        <p:nvSpPr>
          <p:cNvPr id="5" name="①学習モデルの選択(今回は線形回帰)…">
            <a:extLst>
              <a:ext uri="{FF2B5EF4-FFF2-40B4-BE49-F238E27FC236}">
                <a16:creationId xmlns:a16="http://schemas.microsoft.com/office/drawing/2014/main" id="{17C087BC-9D83-B446-FBB8-8ACA86BD1D24}"/>
              </a:ext>
            </a:extLst>
          </p:cNvPr>
          <p:cNvSpPr txBox="1"/>
          <p:nvPr/>
        </p:nvSpPr>
        <p:spPr>
          <a:xfrm>
            <a:off x="0" y="543047"/>
            <a:ext cx="5448300" cy="34624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STEP4：予測を行う</a:t>
            </a:r>
          </a:p>
        </p:txBody>
      </p:sp>
      <p:pic>
        <p:nvPicPr>
          <p:cNvPr id="6" name="図 5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A7EECDFA-E213-548A-F3DB-1786EF869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7" t="38067" r="20586" b="44521"/>
          <a:stretch/>
        </p:blipFill>
        <p:spPr>
          <a:xfrm>
            <a:off x="593739" y="2662200"/>
            <a:ext cx="5742251" cy="1938253"/>
          </a:xfrm>
          <a:prstGeom prst="rect">
            <a:avLst/>
          </a:prstGeom>
        </p:spPr>
      </p:pic>
      <p:sp>
        <p:nvSpPr>
          <p:cNvPr id="4" name="①学習モデルの選択…">
            <a:extLst>
              <a:ext uri="{FF2B5EF4-FFF2-40B4-BE49-F238E27FC236}">
                <a16:creationId xmlns:a16="http://schemas.microsoft.com/office/drawing/2014/main" id="{94DA1CF8-488F-61BE-B61F-48DED6CAF1C1}"/>
              </a:ext>
            </a:extLst>
          </p:cNvPr>
          <p:cNvSpPr txBox="1"/>
          <p:nvPr/>
        </p:nvSpPr>
        <p:spPr>
          <a:xfrm>
            <a:off x="6468533" y="-13457"/>
            <a:ext cx="2675467" cy="118069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/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rgbClr val="FF0000"/>
                </a:solidFill>
              </a:rPr>
              <a:t>STEP4</a:t>
            </a:r>
            <a:r>
              <a:rPr lang="ja-JP" altLang="en-US" sz="1200">
                <a:solidFill>
                  <a:srgbClr val="FF0000"/>
                </a:solidFill>
              </a:rPr>
              <a:t>：予測を行う</a:t>
            </a:r>
            <a:endParaRPr lang="en-US" altLang="ja-JP" sz="1200" dirty="0">
              <a:solidFill>
                <a:srgbClr val="FF0000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sp>
        <p:nvSpPr>
          <p:cNvPr id="7" name="下矢印 6">
            <a:extLst>
              <a:ext uri="{FF2B5EF4-FFF2-40B4-BE49-F238E27FC236}">
                <a16:creationId xmlns:a16="http://schemas.microsoft.com/office/drawing/2014/main" id="{B2BC8FDA-47BA-9C36-8FB5-45F650589844}"/>
              </a:ext>
            </a:extLst>
          </p:cNvPr>
          <p:cNvSpPr/>
          <p:nvPr/>
        </p:nvSpPr>
        <p:spPr>
          <a:xfrm rot="16200000" flipH="1">
            <a:off x="305002" y="2733716"/>
            <a:ext cx="296187" cy="281288"/>
          </a:xfrm>
          <a:prstGeom prst="downArrow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E0F9C5D-CA44-9DD1-1458-375033CC0609}"/>
              </a:ext>
            </a:extLst>
          </p:cNvPr>
          <p:cNvSpPr txBox="1"/>
          <p:nvPr/>
        </p:nvSpPr>
        <p:spPr>
          <a:xfrm>
            <a:off x="6198780" y="2944062"/>
            <a:ext cx="1676641" cy="530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en-US" altLang="ja-JP" sz="1600" err="1">
                <a:solidFill>
                  <a:srgbClr val="00B050"/>
                </a:solidFill>
              </a:rPr>
              <a:t>x_test</a:t>
            </a:r>
            <a:r>
              <a:rPr lang="ja-JP" altLang="en-US" sz="1600">
                <a:solidFill>
                  <a:srgbClr val="00B050"/>
                </a:solidFill>
              </a:rPr>
              <a:t>データで予測した分類の値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7B99456-D1A9-2F55-353A-D89F553AC023}"/>
              </a:ext>
            </a:extLst>
          </p:cNvPr>
          <p:cNvSpPr txBox="1"/>
          <p:nvPr/>
        </p:nvSpPr>
        <p:spPr>
          <a:xfrm>
            <a:off x="6048760" y="3844746"/>
            <a:ext cx="2166566" cy="2846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en-US" altLang="ja-JP" sz="1600" err="1">
                <a:solidFill>
                  <a:srgbClr val="00B050"/>
                </a:solidFill>
              </a:rPr>
              <a:t>y_test</a:t>
            </a:r>
            <a:r>
              <a:rPr lang="ja-JP" altLang="en-US" sz="1600">
                <a:solidFill>
                  <a:srgbClr val="00B050"/>
                </a:solidFill>
              </a:rPr>
              <a:t>の実際の値</a:t>
            </a:r>
          </a:p>
        </p:txBody>
      </p:sp>
      <p:sp>
        <p:nvSpPr>
          <p:cNvPr id="8" name="下矢印 7">
            <a:extLst>
              <a:ext uri="{FF2B5EF4-FFF2-40B4-BE49-F238E27FC236}">
                <a16:creationId xmlns:a16="http://schemas.microsoft.com/office/drawing/2014/main" id="{8AECB068-4373-8903-952E-140A620E884E}"/>
              </a:ext>
            </a:extLst>
          </p:cNvPr>
          <p:cNvSpPr/>
          <p:nvPr/>
        </p:nvSpPr>
        <p:spPr>
          <a:xfrm rot="16200000" flipH="1">
            <a:off x="305002" y="3607722"/>
            <a:ext cx="296187" cy="281288"/>
          </a:xfrm>
          <a:prstGeom prst="downArrow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32D241D-CA19-44BA-AF62-F2401A9D7F7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29</a:t>
            </a:fld>
            <a:endParaRPr lang="ja-JP" altLang="en-US"/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EE18C4CA-9751-B8EE-E0CC-5939055E8623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3803CCB-18D1-7936-49B5-48CBA8D234BC}"/>
              </a:ext>
            </a:extLst>
          </p:cNvPr>
          <p:cNvSpPr/>
          <p:nvPr/>
        </p:nvSpPr>
        <p:spPr>
          <a:xfrm>
            <a:off x="664987" y="2761310"/>
            <a:ext cx="5462546" cy="900000"/>
          </a:xfrm>
          <a:prstGeom prst="rect">
            <a:avLst/>
          </a:prstGeom>
          <a:noFill/>
          <a:ln w="1905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FA43CE8-BD75-E239-61C4-D2124EF6E607}"/>
              </a:ext>
            </a:extLst>
          </p:cNvPr>
          <p:cNvSpPr/>
          <p:nvPr/>
        </p:nvSpPr>
        <p:spPr>
          <a:xfrm>
            <a:off x="589977" y="3711921"/>
            <a:ext cx="5462546" cy="900000"/>
          </a:xfrm>
          <a:prstGeom prst="rect">
            <a:avLst/>
          </a:prstGeom>
          <a:noFill/>
          <a:ln w="1905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144165048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四角形"/>
          <p:cNvSpPr/>
          <p:nvPr/>
        </p:nvSpPr>
        <p:spPr>
          <a:xfrm>
            <a:off x="5851" y="-1975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25" name="・機械学習はコンピュータにデータを学習させて分類、予測などを行う手法"/>
          <p:cNvSpPr txBox="1"/>
          <p:nvPr/>
        </p:nvSpPr>
        <p:spPr>
          <a:xfrm>
            <a:off x="848102" y="1086399"/>
            <a:ext cx="7441945" cy="259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algn="l"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marL="214313" indent="-214313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l"/>
            </a:pPr>
            <a:r>
              <a:rPr lang="ja-JP" alt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演習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8-11</a:t>
            </a:r>
            <a:r>
              <a:rPr lang="ja-JP" alt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では教師あり機械学習の中で、モデルがわかりやすい回帰分析を実行した</a:t>
            </a:r>
            <a:endParaRPr lang="en-US" altLang="ja-JP" sz="20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214313" indent="-214313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l"/>
            </a:pPr>
            <a:r>
              <a:rPr lang="ja-JP" alt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他にも教師あり機械学習には多くのアルゴリズムが存在する</a:t>
            </a:r>
            <a:endParaRPr lang="en-US" altLang="ja-JP" sz="20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214313" indent="-214313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l"/>
            </a:pPr>
            <a:r>
              <a:rPr lang="ja-JP" alt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それぞれ利点・欠点があるため、適切なモデルの設定できるように、代表的なモデルを実行できるようにする</a:t>
            </a:r>
            <a:endParaRPr sz="20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126" name="機械学習を実践してみよう！！"/>
          <p:cNvSpPr txBox="1"/>
          <p:nvPr/>
        </p:nvSpPr>
        <p:spPr>
          <a:xfrm>
            <a:off x="1" y="1471"/>
            <a:ext cx="9138149" cy="46935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51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演習</a:t>
            </a:r>
            <a:r>
              <a:rPr lang="en-US" altLang="ja-JP" sz="2800" dirty="0"/>
              <a:t>12-14</a:t>
            </a:r>
            <a:r>
              <a:rPr lang="ja-JP" altLang="en-US" sz="2800"/>
              <a:t>の概要</a:t>
            </a:r>
            <a:endParaRPr sz="2800" dirty="0"/>
          </a:p>
        </p:txBody>
      </p:sp>
      <p:sp>
        <p:nvSpPr>
          <p:cNvPr id="3" name="・機械学習はコンピュータにデータを学習させて分類、予測などを行う手法">
            <a:extLst>
              <a:ext uri="{FF2B5EF4-FFF2-40B4-BE49-F238E27FC236}">
                <a16:creationId xmlns:a16="http://schemas.microsoft.com/office/drawing/2014/main" id="{89ACD30C-109A-27C6-80BC-F58F69F80F59}"/>
              </a:ext>
            </a:extLst>
          </p:cNvPr>
          <p:cNvSpPr txBox="1"/>
          <p:nvPr/>
        </p:nvSpPr>
        <p:spPr>
          <a:xfrm>
            <a:off x="504922" y="2674712"/>
            <a:ext cx="38537" cy="27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endParaRPr sz="1538" b="1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7B0E39D-B918-B8F2-526D-491853F119E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</a:t>
            </a:fld>
            <a:endParaRPr lang="ja-JP" altLang="en-US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59" name="print(model2.score(x2_test, y2_test))"/>
          <p:cNvSpPr txBox="1"/>
          <p:nvPr/>
        </p:nvSpPr>
        <p:spPr>
          <a:xfrm>
            <a:off x="356405" y="1374238"/>
            <a:ext cx="7859337" cy="1168576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121500" tIns="36000" rIns="40500" bIns="72000"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marL="225028" indent="-190500" algn="l">
              <a:lnSpc>
                <a:spcPct val="130000"/>
              </a:lnSpc>
            </a:pPr>
            <a:r>
              <a:rPr lang="en" altLang="ja-JP" sz="1800" b="1" dirty="0">
                <a:solidFill>
                  <a:srgbClr val="D883FF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sklearn.metrics</a:t>
            </a:r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800" b="1" dirty="0">
                <a:solidFill>
                  <a:srgbClr val="D883FF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confusion_matrix</a:t>
            </a:r>
            <a:endParaRPr lang="en" altLang="ja-JP" sz="18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225028" indent="-190500" algn="l">
              <a:lnSpc>
                <a:spcPct val="130000"/>
              </a:lnSpc>
            </a:pPr>
            <a:r>
              <a:rPr lang="en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confusion_matrix</a:t>
            </a:r>
            <a:r>
              <a:rPr lang="en" altLang="ja-JP" sz="1800" b="1" dirty="0">
                <a:solidFill>
                  <a:srgbClr val="0070C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y_test</a:t>
            </a:r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model_svm.predict</a:t>
            </a:r>
            <a:r>
              <a:rPr lang="en" altLang="ja-JP" sz="1800" b="1" dirty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x_test</a:t>
            </a:r>
            <a:r>
              <a:rPr lang="en" altLang="ja-JP" sz="1800" b="1" dirty="0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,</a:t>
            </a:r>
            <a:r>
              <a:rPr lang="en" altLang="ja-JP" sz="1800" b="1" dirty="0">
                <a:solidFill>
                  <a:srgbClr val="92D050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labels = </a:t>
            </a:r>
            <a:r>
              <a:rPr lang="en" altLang="ja-JP" sz="1800" b="1" dirty="0">
                <a:solidFill>
                  <a:srgbClr val="00B050"/>
                </a:solidFill>
                <a:latin typeface="Courier New" panose="02070309020205020404" pitchFamily="49" charset="0"/>
              </a:rPr>
              <a:t>[1, 0]</a:t>
            </a:r>
            <a:r>
              <a:rPr lang="en" altLang="ja-JP" sz="1800" b="1" dirty="0">
                <a:solidFill>
                  <a:srgbClr val="0070C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3AD024A2-EE4D-C985-E017-E78C5C532FC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30</a:t>
            </a:fld>
            <a:endParaRPr lang="ja-JP" altLang="en-US"/>
          </a:p>
        </p:txBody>
      </p:sp>
      <p:sp>
        <p:nvSpPr>
          <p:cNvPr id="13" name="検証用データを用いて学習結果を評価する">
            <a:extLst>
              <a:ext uri="{FF2B5EF4-FFF2-40B4-BE49-F238E27FC236}">
                <a16:creationId xmlns:a16="http://schemas.microsoft.com/office/drawing/2014/main" id="{1E2FD64A-99D4-DF44-1082-D66FE55CA926}"/>
              </a:ext>
            </a:extLst>
          </p:cNvPr>
          <p:cNvSpPr txBox="1"/>
          <p:nvPr/>
        </p:nvSpPr>
        <p:spPr>
          <a:xfrm>
            <a:off x="231197" y="1055214"/>
            <a:ext cx="5943819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marL="1514475" indent="-1468438" algn="l"/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12-7 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混同行列の出力</a:t>
            </a:r>
            <a:endParaRPr lang="ja-JP" altLang="en-US" sz="1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8CA4C8C-4AC3-E51B-C9B8-2E2763D5B01E}"/>
              </a:ext>
            </a:extLst>
          </p:cNvPr>
          <p:cNvSpPr txBox="1"/>
          <p:nvPr/>
        </p:nvSpPr>
        <p:spPr>
          <a:xfrm>
            <a:off x="534002" y="3463406"/>
            <a:ext cx="8087698" cy="13767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264" algn="l">
              <a:lnSpc>
                <a:spcPct val="130000"/>
              </a:lnSpc>
              <a:spcBef>
                <a:spcPts val="600"/>
              </a:spcBef>
            </a:pP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●関数をインポート</a:t>
            </a:r>
            <a:r>
              <a:rPr lang="en-US" altLang="ja-JP" sz="1600" b="1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6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u="sng" dirty="0" err="1">
                <a:solidFill>
                  <a:srgbClr val="C00000"/>
                </a:solidFill>
                <a:latin typeface="Courier New" panose="02070309020205020404" pitchFamily="49" charset="0"/>
              </a:rPr>
              <a:t>sklearn</a:t>
            </a:r>
            <a:r>
              <a:rPr lang="en" altLang="ja-JP" sz="16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.</a:t>
            </a:r>
            <a:r>
              <a:rPr lang="en" altLang="ja-JP" sz="1600" b="1" u="sng" dirty="0" err="1">
                <a:solidFill>
                  <a:srgbClr val="0070C0"/>
                </a:solidFill>
                <a:latin typeface="Courier New" panose="02070309020205020404" pitchFamily="49" charset="0"/>
              </a:rPr>
              <a:t>metrics</a:t>
            </a:r>
            <a:r>
              <a:rPr lang="en" altLang="ja-JP" sz="1600" b="1" dirty="0">
                <a:solidFill>
                  <a:srgbClr val="0070C0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6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u="sng" dirty="0" err="1">
                <a:solidFill>
                  <a:srgbClr val="FF9300"/>
                </a:solidFill>
                <a:latin typeface="Courier New" panose="02070309020205020404" pitchFamily="49" charset="0"/>
              </a:rPr>
              <a:t>confusion_matrix</a:t>
            </a:r>
            <a:endParaRPr lang="en" altLang="ja-JP" sz="1600" b="1" u="sng" dirty="0">
              <a:solidFill>
                <a:srgbClr val="FF9300"/>
              </a:solidFill>
              <a:latin typeface="Courier New" panose="02070309020205020404" pitchFamily="49" charset="0"/>
            </a:endParaRPr>
          </a:p>
          <a:p>
            <a:pPr marL="17264" algn="l">
              <a:lnSpc>
                <a:spcPct val="130000"/>
              </a:lnSpc>
              <a:spcBef>
                <a:spcPts val="600"/>
              </a:spcBef>
            </a:pPr>
            <a:endParaRPr lang="en" altLang="ja-JP" sz="800" b="1" u="sng" dirty="0">
              <a:solidFill>
                <a:srgbClr val="FF9300"/>
              </a:solidFill>
              <a:latin typeface="Courier New" panose="02070309020205020404" pitchFamily="49" charset="0"/>
            </a:endParaRPr>
          </a:p>
          <a:p>
            <a:pPr marL="0" marR="0" indent="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● </a:t>
            </a:r>
            <a:r>
              <a:rPr kumimoji="0" lang="en-US" altLang="ja-JP" sz="1600" b="1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confusion_matrix</a:t>
            </a:r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(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実際の分類</a:t>
            </a:r>
            <a:r>
              <a:rPr lang="en-US" altLang="ja-JP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予測分類</a:t>
            </a:r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,labels=[])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で混同行列を出力する。引数</a:t>
            </a:r>
            <a:r>
              <a:rPr lang="en-US" altLang="ja-JP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labels=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で出力の順番</a:t>
            </a:r>
            <a:r>
              <a:rPr lang="en-US" altLang="ja-JP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(1: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良性腫瘍、</a:t>
            </a:r>
            <a:r>
              <a:rPr lang="en-US" altLang="ja-JP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0: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悪性腫瘍）を指定する</a:t>
            </a:r>
            <a:endParaRPr kumimoji="0" lang="en-US" altLang="ja-JP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0786BC8-7E8D-5107-C351-1D2B3D7039E1}"/>
              </a:ext>
            </a:extLst>
          </p:cNvPr>
          <p:cNvSpPr txBox="1"/>
          <p:nvPr/>
        </p:nvSpPr>
        <p:spPr>
          <a:xfrm>
            <a:off x="4171607" y="3304388"/>
            <a:ext cx="1179810" cy="318036"/>
          </a:xfrm>
          <a:prstGeom prst="rect">
            <a:avLst/>
          </a:prstGeom>
          <a:noFill/>
          <a:ln w="127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モジュール名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92FF380-03C9-1AB0-0012-590A1D60F01E}"/>
              </a:ext>
            </a:extLst>
          </p:cNvPr>
          <p:cNvSpPr txBox="1"/>
          <p:nvPr/>
        </p:nvSpPr>
        <p:spPr>
          <a:xfrm>
            <a:off x="6739980" y="3304388"/>
            <a:ext cx="641201" cy="318036"/>
          </a:xfrm>
          <a:prstGeom prst="rect">
            <a:avLst/>
          </a:prstGeom>
          <a:noFill/>
          <a:ln w="12700" cap="flat">
            <a:solidFill>
              <a:srgbClr val="FF93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関数名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16" name="線形回帰で88歳の歯周病の歯の本数を予測する">
            <a:extLst>
              <a:ext uri="{FF2B5EF4-FFF2-40B4-BE49-F238E27FC236}">
                <a16:creationId xmlns:a16="http://schemas.microsoft.com/office/drawing/2014/main" id="{D0B6861F-564F-A8F2-52AB-721F7B511F94}"/>
              </a:ext>
            </a:extLst>
          </p:cNvPr>
          <p:cNvSpPr txBox="1"/>
          <p:nvPr/>
        </p:nvSpPr>
        <p:spPr>
          <a:xfrm>
            <a:off x="241697" y="23810"/>
            <a:ext cx="4044377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  <a:r>
              <a:rPr lang="en-US" altLang="ja-JP" sz="2800" dirty="0"/>
              <a:t> -</a:t>
            </a:r>
            <a:r>
              <a:rPr kumimoji="0" lang="ja-JP" alt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剪定モデル</a:t>
            </a:r>
            <a:r>
              <a:rPr kumimoji="0" lang="en-US" altLang="ja-JP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-</a:t>
            </a:r>
            <a:endParaRPr kumimoji="0" lang="ja-JP" altLang="en-US" sz="2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2" name="①学習モデルの選択(今回は線形回帰)…">
            <a:extLst>
              <a:ext uri="{FF2B5EF4-FFF2-40B4-BE49-F238E27FC236}">
                <a16:creationId xmlns:a16="http://schemas.microsoft.com/office/drawing/2014/main" id="{B0AAF6EF-2DA1-C18C-60EB-50954EBE142C}"/>
              </a:ext>
            </a:extLst>
          </p:cNvPr>
          <p:cNvSpPr txBox="1"/>
          <p:nvPr/>
        </p:nvSpPr>
        <p:spPr>
          <a:xfrm>
            <a:off x="0" y="543047"/>
            <a:ext cx="5448300" cy="34624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STEP4：予測を行う</a:t>
            </a:r>
          </a:p>
        </p:txBody>
      </p:sp>
      <p:sp>
        <p:nvSpPr>
          <p:cNvPr id="3" name="①学習モデルの選択…">
            <a:extLst>
              <a:ext uri="{FF2B5EF4-FFF2-40B4-BE49-F238E27FC236}">
                <a16:creationId xmlns:a16="http://schemas.microsoft.com/office/drawing/2014/main" id="{9D29D69C-3AAE-9601-9A9E-FBE78D54DAF6}"/>
              </a:ext>
            </a:extLst>
          </p:cNvPr>
          <p:cNvSpPr txBox="1"/>
          <p:nvPr/>
        </p:nvSpPr>
        <p:spPr>
          <a:xfrm>
            <a:off x="6468533" y="-13457"/>
            <a:ext cx="2675467" cy="118069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/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rgbClr val="FF0000"/>
                </a:solidFill>
              </a:rPr>
              <a:t>STEP4</a:t>
            </a:r>
            <a:r>
              <a:rPr lang="ja-JP" altLang="en-US" sz="1200">
                <a:solidFill>
                  <a:srgbClr val="FF0000"/>
                </a:solidFill>
              </a:rPr>
              <a:t>：予測を行う</a:t>
            </a:r>
            <a:endParaRPr lang="en-US" altLang="ja-JP" sz="1200" dirty="0">
              <a:solidFill>
                <a:srgbClr val="FF0000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pic>
        <p:nvPicPr>
          <p:cNvPr id="6" name="図 5" descr="グラフィカル ユーザー インターフェイス, テキスト, アプリケーション, Word&#10;&#10;自動的に生成された説明">
            <a:extLst>
              <a:ext uri="{FF2B5EF4-FFF2-40B4-BE49-F238E27FC236}">
                <a16:creationId xmlns:a16="http://schemas.microsoft.com/office/drawing/2014/main" id="{177B7C70-010F-65B6-4DA8-0097D230DD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5" t="54047" r="34029" b="32754"/>
          <a:stretch/>
        </p:blipFill>
        <p:spPr>
          <a:xfrm>
            <a:off x="696324" y="2561155"/>
            <a:ext cx="2304930" cy="864000"/>
          </a:xfrm>
          <a:prstGeom prst="rect">
            <a:avLst/>
          </a:prstGeom>
        </p:spPr>
      </p:pic>
      <p:sp>
        <p:nvSpPr>
          <p:cNvPr id="17" name="下矢印 16">
            <a:extLst>
              <a:ext uri="{FF2B5EF4-FFF2-40B4-BE49-F238E27FC236}">
                <a16:creationId xmlns:a16="http://schemas.microsoft.com/office/drawing/2014/main" id="{CEC7FC9F-81D3-3D26-C170-BC97761F791D}"/>
              </a:ext>
            </a:extLst>
          </p:cNvPr>
          <p:cNvSpPr/>
          <p:nvPr/>
        </p:nvSpPr>
        <p:spPr>
          <a:xfrm rot="16200000" flipH="1">
            <a:off x="354694" y="2669476"/>
            <a:ext cx="358615" cy="396557"/>
          </a:xfrm>
          <a:prstGeom prst="downArrow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EEC331A-AA4B-0E8D-D50D-8A7D0537B9F8}"/>
              </a:ext>
            </a:extLst>
          </p:cNvPr>
          <p:cNvSpPr txBox="1"/>
          <p:nvPr/>
        </p:nvSpPr>
        <p:spPr>
          <a:xfrm>
            <a:off x="2872814" y="3297488"/>
            <a:ext cx="1179810" cy="318036"/>
          </a:xfrm>
          <a:prstGeom prst="rect">
            <a:avLst/>
          </a:prstGeom>
          <a:noFill/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ライブラリ名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98481015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grpSpLocks noChangeAspect="1"/>
          </p:cNvGrpSpPr>
          <p:nvPr/>
        </p:nvGrpSpPr>
        <p:grpSpPr>
          <a:xfrm>
            <a:off x="281671" y="159750"/>
            <a:ext cx="8580657" cy="4824000"/>
            <a:chOff x="139700" y="850900"/>
            <a:chExt cx="10414000" cy="5854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2666" y="1380369"/>
              <a:ext cx="9656167" cy="49537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6050" y="857250"/>
              <a:ext cx="10401300" cy="5842000"/>
            </a:xfrm>
            <a:custGeom>
              <a:avLst/>
              <a:gdLst/>
              <a:ahLst/>
              <a:cxnLst/>
              <a:rect l="l" t="t" r="r" b="b"/>
              <a:pathLst>
                <a:path w="10401300" h="5842000">
                  <a:moveTo>
                    <a:pt x="0" y="0"/>
                  </a:moveTo>
                  <a:lnTo>
                    <a:pt x="10401300" y="0"/>
                  </a:lnTo>
                  <a:lnTo>
                    <a:pt x="10401300" y="5842000"/>
                  </a:lnTo>
                  <a:lnTo>
                    <a:pt x="0" y="5842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66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3AD024A2-EE4D-C985-E017-E78C5C532FC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32</a:t>
            </a:fld>
            <a:endParaRPr lang="ja-JP" altLang="en-US"/>
          </a:p>
        </p:txBody>
      </p:sp>
      <p:sp>
        <p:nvSpPr>
          <p:cNvPr id="17" name="下矢印 16">
            <a:extLst>
              <a:ext uri="{FF2B5EF4-FFF2-40B4-BE49-F238E27FC236}">
                <a16:creationId xmlns:a16="http://schemas.microsoft.com/office/drawing/2014/main" id="{CEC7FC9F-81D3-3D26-C170-BC97761F791D}"/>
              </a:ext>
            </a:extLst>
          </p:cNvPr>
          <p:cNvSpPr/>
          <p:nvPr/>
        </p:nvSpPr>
        <p:spPr>
          <a:xfrm rot="16200000" flipH="1">
            <a:off x="1289674" y="2176201"/>
            <a:ext cx="438265" cy="391862"/>
          </a:xfrm>
          <a:prstGeom prst="down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graphicFrame>
        <p:nvGraphicFramePr>
          <p:cNvPr id="7" name="表 4">
            <a:extLst>
              <a:ext uri="{FF2B5EF4-FFF2-40B4-BE49-F238E27FC236}">
                <a16:creationId xmlns:a16="http://schemas.microsoft.com/office/drawing/2014/main" id="{2735EBC5-4E5D-EB6A-0E0C-3850C1778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008182"/>
              </p:ext>
            </p:extLst>
          </p:nvPr>
        </p:nvGraphicFramePr>
        <p:xfrm>
          <a:off x="1766811" y="2075392"/>
          <a:ext cx="4591983" cy="245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596">
                  <a:extLst>
                    <a:ext uri="{9D8B030D-6E8A-4147-A177-3AD203B41FA5}">
                      <a16:colId xmlns:a16="http://schemas.microsoft.com/office/drawing/2014/main" val="372706925"/>
                    </a:ext>
                  </a:extLst>
                </a:gridCol>
                <a:gridCol w="927251">
                  <a:extLst>
                    <a:ext uri="{9D8B030D-6E8A-4147-A177-3AD203B41FA5}">
                      <a16:colId xmlns:a16="http://schemas.microsoft.com/office/drawing/2014/main" val="905942125"/>
                    </a:ext>
                  </a:extLst>
                </a:gridCol>
                <a:gridCol w="1499156">
                  <a:extLst>
                    <a:ext uri="{9D8B030D-6E8A-4147-A177-3AD203B41FA5}">
                      <a16:colId xmlns:a16="http://schemas.microsoft.com/office/drawing/2014/main" val="3956899900"/>
                    </a:ext>
                  </a:extLst>
                </a:gridCol>
                <a:gridCol w="1502980">
                  <a:extLst>
                    <a:ext uri="{9D8B030D-6E8A-4147-A177-3AD203B41FA5}">
                      <a16:colId xmlns:a16="http://schemas.microsoft.com/office/drawing/2014/main" val="2805709002"/>
                    </a:ext>
                  </a:extLst>
                </a:gridCol>
              </a:tblGrid>
              <a:tr h="443292">
                <a:tc rowSpan="2" gridSpan="2">
                  <a:txBody>
                    <a:bodyPr/>
                    <a:lstStyle/>
                    <a:p>
                      <a:endParaRPr kumimoji="1" lang="ja-JP" altLang="en-US" sz="1500"/>
                    </a:p>
                  </a:txBody>
                  <a:tcPr marL="34290" marR="34290" marT="17145" marB="17145" anchor="ctr"/>
                </a:tc>
                <a:tc rowSpan="2"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ja-JP" altLang="en-US" sz="1500"/>
                        <a:t>予測結果</a:t>
                      </a:r>
                    </a:p>
                  </a:txBody>
                  <a:tcPr marL="34290" marR="34290" marT="17145" marB="17145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61855"/>
                  </a:ext>
                </a:extLst>
              </a:tr>
              <a:tr h="536928">
                <a:tc gridSpan="2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/>
                        <a:t>Positive(</a:t>
                      </a:r>
                      <a:r>
                        <a:rPr kumimoji="1" lang="ja-JP" altLang="en-US" sz="1500"/>
                        <a:t>正</a:t>
                      </a:r>
                      <a:r>
                        <a:rPr kumimoji="1" lang="en-US" altLang="ja-JP" sz="1500"/>
                        <a:t>)</a:t>
                      </a: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/>
                        <a:t>Negative(</a:t>
                      </a:r>
                      <a:r>
                        <a:rPr kumimoji="1" lang="ja-JP" altLang="en-US" sz="1500"/>
                        <a:t>負</a:t>
                      </a:r>
                      <a:r>
                        <a:rPr kumimoji="1" lang="en-US" altLang="ja-JP" sz="1500"/>
                        <a:t>)</a:t>
                      </a:r>
                      <a:endParaRPr kumimoji="1" lang="ja-JP" altLang="en-US" sz="1500"/>
                    </a:p>
                  </a:txBody>
                  <a:tcPr marL="34290" marR="34290" marT="17145" marB="17145" anchor="ctr"/>
                </a:tc>
                <a:extLst>
                  <a:ext uri="{0D108BD9-81ED-4DB2-BD59-A6C34878D82A}">
                    <a16:rowId xmlns:a16="http://schemas.microsoft.com/office/drawing/2014/main" val="4269899187"/>
                  </a:ext>
                </a:extLst>
              </a:tr>
              <a:tr h="769421">
                <a:tc rowSpan="2">
                  <a:txBody>
                    <a:bodyPr/>
                    <a:lstStyle/>
                    <a:p>
                      <a:r>
                        <a:rPr kumimoji="1" lang="ja-JP" altLang="en-US" sz="1500"/>
                        <a:t>実際の</a:t>
                      </a:r>
                      <a:endParaRPr kumimoji="1" lang="en-US" altLang="ja-JP" sz="1500"/>
                    </a:p>
                    <a:p>
                      <a:r>
                        <a:rPr kumimoji="1" lang="ja-JP" altLang="en-US" sz="1500"/>
                        <a:t>分類結果</a:t>
                      </a: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/>
                        <a:t>Positive</a:t>
                      </a:r>
                    </a:p>
                    <a:p>
                      <a:r>
                        <a:rPr kumimoji="1" lang="en-US" altLang="ja-JP" sz="1500"/>
                        <a:t>(</a:t>
                      </a:r>
                      <a:r>
                        <a:rPr kumimoji="1" lang="ja-JP" altLang="en-US" sz="1500"/>
                        <a:t>正</a:t>
                      </a:r>
                      <a:r>
                        <a:rPr kumimoji="1" lang="en-US" altLang="ja-JP" sz="1500"/>
                        <a:t>)</a:t>
                      </a: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/>
                        <a:t>真陽性</a:t>
                      </a:r>
                      <a:r>
                        <a:rPr kumimoji="1" lang="en-US" altLang="ja-JP" sz="1100"/>
                        <a:t>True Positive</a:t>
                      </a:r>
                    </a:p>
                    <a:p>
                      <a:r>
                        <a:rPr kumimoji="1" lang="en-US" altLang="ja-JP" sz="1600" b="1">
                          <a:solidFill>
                            <a:srgbClr val="C00000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107</a:t>
                      </a:r>
                    </a:p>
                  </a:txBody>
                  <a:tcPr marL="34290" marR="34290" marT="17145" marB="1714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/>
                        <a:t>偽陰性</a:t>
                      </a:r>
                      <a:r>
                        <a:rPr kumimoji="1" lang="en-US" altLang="ja-JP" sz="1100"/>
                        <a:t>False Negative</a:t>
                      </a:r>
                    </a:p>
                    <a:p>
                      <a:r>
                        <a:rPr kumimoji="1" lang="en-US" altLang="ja-JP" sz="1600" b="1">
                          <a:solidFill>
                            <a:srgbClr val="C00000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  <a:endParaRPr kumimoji="1" lang="ja-JP" altLang="en-US" sz="1600" b="1">
                        <a:solidFill>
                          <a:srgbClr val="C00000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4290" marR="34290" marT="17145" marB="171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586775"/>
                  </a:ext>
                </a:extLst>
              </a:tr>
              <a:tr h="70275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/>
                        <a:t>Negative</a:t>
                      </a:r>
                    </a:p>
                    <a:p>
                      <a:r>
                        <a:rPr kumimoji="1" lang="en-US" altLang="ja-JP" sz="1500" dirty="0"/>
                        <a:t>(</a:t>
                      </a:r>
                      <a:r>
                        <a:rPr kumimoji="1" lang="ja-JP" altLang="en-US" sz="1500"/>
                        <a:t>負</a:t>
                      </a:r>
                      <a:r>
                        <a:rPr kumimoji="1" lang="en-US" altLang="ja-JP" sz="1500" dirty="0"/>
                        <a:t>)</a:t>
                      </a:r>
                      <a:endParaRPr kumimoji="1" lang="ja-JP" altLang="en-US" sz="1500"/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/>
                        <a:t>偽陽性</a:t>
                      </a:r>
                      <a:r>
                        <a:rPr kumimoji="1" lang="en-US" altLang="ja-JP" sz="1100"/>
                        <a:t>False Positive</a:t>
                      </a:r>
                    </a:p>
                    <a:p>
                      <a:r>
                        <a:rPr kumimoji="1" lang="en-US" altLang="ja-JP" sz="1600" b="1">
                          <a:solidFill>
                            <a:srgbClr val="C00000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12</a:t>
                      </a:r>
                      <a:endParaRPr kumimoji="1" lang="ja-JP" altLang="en-US" sz="1600" b="1">
                        <a:solidFill>
                          <a:srgbClr val="C00000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4290" marR="34290" marT="17145" marB="1714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/>
                        <a:t>真陰性</a:t>
                      </a:r>
                      <a:r>
                        <a:rPr kumimoji="1" lang="en-US" altLang="ja-JP" sz="1100" dirty="0"/>
                        <a:t>True Negative</a:t>
                      </a:r>
                    </a:p>
                    <a:p>
                      <a:r>
                        <a:rPr kumimoji="1" lang="en-US" altLang="ja-JP" sz="1600" b="1" dirty="0">
                          <a:solidFill>
                            <a:srgbClr val="C00000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51</a:t>
                      </a:r>
                      <a:endParaRPr kumimoji="1" lang="ja-JP" altLang="en-US" sz="1600" b="1">
                        <a:solidFill>
                          <a:srgbClr val="C00000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4290" marR="34290" marT="17145" marB="1714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289742"/>
                  </a:ext>
                </a:extLst>
              </a:tr>
            </a:tbl>
          </a:graphicData>
        </a:graphic>
      </p:graphicFrame>
      <p:sp>
        <p:nvSpPr>
          <p:cNvPr id="6" name="右矢印 5">
            <a:extLst>
              <a:ext uri="{FF2B5EF4-FFF2-40B4-BE49-F238E27FC236}">
                <a16:creationId xmlns:a16="http://schemas.microsoft.com/office/drawing/2014/main" id="{1D0A79A7-EF4B-CA31-D176-2BDBA2E37A48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5" name="線形回帰で88歳の歯周病の歯の本数を予測する">
            <a:extLst>
              <a:ext uri="{FF2B5EF4-FFF2-40B4-BE49-F238E27FC236}">
                <a16:creationId xmlns:a16="http://schemas.microsoft.com/office/drawing/2014/main" id="{93678503-E696-9C28-CD86-07CCC8BAA751}"/>
              </a:ext>
            </a:extLst>
          </p:cNvPr>
          <p:cNvSpPr txBox="1"/>
          <p:nvPr/>
        </p:nvSpPr>
        <p:spPr>
          <a:xfrm>
            <a:off x="241697" y="23810"/>
            <a:ext cx="4044377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  <a:r>
              <a:rPr lang="en-US" altLang="ja-JP" sz="2800" dirty="0"/>
              <a:t> -</a:t>
            </a:r>
            <a:r>
              <a:rPr kumimoji="0" lang="ja-JP" alt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剪定モデル</a:t>
            </a:r>
            <a:r>
              <a:rPr kumimoji="0" lang="en-US" altLang="ja-JP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-</a:t>
            </a:r>
            <a:endParaRPr kumimoji="0" lang="ja-JP" altLang="en-US" sz="2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2" name="①学習モデルの選択(今回は線形回帰)…">
            <a:extLst>
              <a:ext uri="{FF2B5EF4-FFF2-40B4-BE49-F238E27FC236}">
                <a16:creationId xmlns:a16="http://schemas.microsoft.com/office/drawing/2014/main" id="{AE64CE5A-9E42-CE93-1DD2-E0E0D547CD28}"/>
              </a:ext>
            </a:extLst>
          </p:cNvPr>
          <p:cNvSpPr txBox="1"/>
          <p:nvPr/>
        </p:nvSpPr>
        <p:spPr>
          <a:xfrm>
            <a:off x="0" y="543047"/>
            <a:ext cx="5448300" cy="34624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STEP4：予測を行う</a:t>
            </a:r>
          </a:p>
        </p:txBody>
      </p:sp>
      <p:sp>
        <p:nvSpPr>
          <p:cNvPr id="3" name="①学習モデルの選択…">
            <a:extLst>
              <a:ext uri="{FF2B5EF4-FFF2-40B4-BE49-F238E27FC236}">
                <a16:creationId xmlns:a16="http://schemas.microsoft.com/office/drawing/2014/main" id="{A3430A7B-178D-D95A-495E-C1636F508071}"/>
              </a:ext>
            </a:extLst>
          </p:cNvPr>
          <p:cNvSpPr txBox="1"/>
          <p:nvPr/>
        </p:nvSpPr>
        <p:spPr>
          <a:xfrm>
            <a:off x="6468533" y="-13457"/>
            <a:ext cx="2675467" cy="118069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/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rgbClr val="FF0000"/>
                </a:solidFill>
              </a:rPr>
              <a:t>STEP4</a:t>
            </a:r>
            <a:r>
              <a:rPr lang="ja-JP" altLang="en-US" sz="1200">
                <a:solidFill>
                  <a:srgbClr val="FF0000"/>
                </a:solidFill>
              </a:rPr>
              <a:t>：予測を行う</a:t>
            </a:r>
            <a:endParaRPr lang="en-US" altLang="ja-JP" sz="1200" dirty="0">
              <a:solidFill>
                <a:srgbClr val="FF0000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pic>
        <p:nvPicPr>
          <p:cNvPr id="4" name="図 3" descr="グラフィカル ユーザー インターフェイス, テキスト, アプリケーション, Word&#10;&#10;自動的に生成された説明">
            <a:extLst>
              <a:ext uri="{FF2B5EF4-FFF2-40B4-BE49-F238E27FC236}">
                <a16:creationId xmlns:a16="http://schemas.microsoft.com/office/drawing/2014/main" id="{6AE69050-84C0-BD0C-7B50-5D8E66510D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5" t="54047" r="34029" b="32754"/>
          <a:stretch/>
        </p:blipFill>
        <p:spPr>
          <a:xfrm>
            <a:off x="241697" y="928745"/>
            <a:ext cx="2709896" cy="101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2476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59" name="print(model2.score(x2_test, y2_test))"/>
          <p:cNvSpPr txBox="1"/>
          <p:nvPr/>
        </p:nvSpPr>
        <p:spPr>
          <a:xfrm>
            <a:off x="558704" y="1505801"/>
            <a:ext cx="6242931" cy="586775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500" tIns="54000" rIns="40500" bIns="108000"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marL="225028" indent="-190500" algn="l">
              <a:lnSpc>
                <a:spcPct val="150000"/>
              </a:lnSpc>
            </a:pPr>
            <a:r>
              <a:rPr lang="en" altLang="ja-JP" sz="2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model_svm.score</a:t>
            </a:r>
            <a:r>
              <a:rPr lang="en" altLang="ja-JP" sz="2000" b="1" dirty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x_test</a:t>
            </a:r>
            <a:r>
              <a:rPr lang="en" altLang="ja-JP" sz="2000" b="1" dirty="0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y_test</a:t>
            </a:r>
            <a:r>
              <a:rPr lang="en" altLang="ja-JP" sz="2000" b="1" dirty="0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en" altLang="ja-JP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966F09C-A8FA-1301-5AC3-87E9755F54BB}"/>
              </a:ext>
            </a:extLst>
          </p:cNvPr>
          <p:cNvSpPr txBox="1"/>
          <p:nvPr/>
        </p:nvSpPr>
        <p:spPr>
          <a:xfrm>
            <a:off x="717776" y="4350384"/>
            <a:ext cx="8703197" cy="5001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ja-JP" sz="20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ja-JP" altLang="en-US" sz="20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モデル名</a:t>
            </a:r>
            <a:r>
              <a:rPr lang="en-US" altLang="ja-JP" sz="20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).score</a:t>
            </a:r>
            <a:r>
              <a:rPr lang="ja-JP" altLang="en-US" sz="20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で分類</a:t>
            </a:r>
            <a:r>
              <a:rPr lang="en-US" altLang="ja-JP" sz="20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(SVC)</a:t>
            </a:r>
            <a:r>
              <a:rPr lang="ja-JP" altLang="en-US" sz="20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の時は</a:t>
            </a:r>
            <a:r>
              <a:rPr lang="ja-JP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正解率</a:t>
            </a:r>
            <a:r>
              <a:rPr lang="ja-JP" altLang="en-US" sz="20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が出力される</a:t>
            </a:r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F72B25A7-B828-3BEC-6104-9ABD9A535E6C}"/>
              </a:ext>
            </a:extLst>
          </p:cNvPr>
          <p:cNvSpPr txBox="1"/>
          <p:nvPr/>
        </p:nvSpPr>
        <p:spPr>
          <a:xfrm>
            <a:off x="241697" y="17372"/>
            <a:ext cx="93134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en-US" altLang="ja-JP" sz="2800" dirty="0"/>
              <a:t>SVM</a:t>
            </a:r>
            <a:endParaRPr sz="2800" dirty="0"/>
          </a:p>
        </p:txBody>
      </p:sp>
      <p:sp>
        <p:nvSpPr>
          <p:cNvPr id="3" name="①学習モデルの選択…">
            <a:extLst>
              <a:ext uri="{FF2B5EF4-FFF2-40B4-BE49-F238E27FC236}">
                <a16:creationId xmlns:a16="http://schemas.microsoft.com/office/drawing/2014/main" id="{F24E66BB-89F5-8E2A-D573-5927F582AF84}"/>
              </a:ext>
            </a:extLst>
          </p:cNvPr>
          <p:cNvSpPr txBox="1"/>
          <p:nvPr/>
        </p:nvSpPr>
        <p:spPr>
          <a:xfrm>
            <a:off x="6468533" y="6048"/>
            <a:ext cx="2675467" cy="118069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chemeClr val="tx1"/>
                </a:solidFill>
              </a:rPr>
              <a:t>STEP4</a:t>
            </a:r>
            <a:r>
              <a:rPr lang="ja-JP" altLang="en-US" sz="1200">
                <a:solidFill>
                  <a:schemeClr val="tx1"/>
                </a:solidFill>
              </a:rPr>
              <a:t>：予測を行う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rgbClr val="FF0000"/>
                </a:solidFill>
              </a:rPr>
              <a:t>STEP5</a:t>
            </a:r>
            <a:r>
              <a:rPr lang="ja-JP" altLang="en-US" sz="1200">
                <a:solidFill>
                  <a:srgbClr val="FF0000"/>
                </a:solidFill>
              </a:rPr>
              <a:t>：モデルの評価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0448BF4C-8669-F205-D206-BAACAA900766}"/>
              </a:ext>
            </a:extLst>
          </p:cNvPr>
          <p:cNvSpPr txBox="1"/>
          <p:nvPr/>
        </p:nvSpPr>
        <p:spPr>
          <a:xfrm>
            <a:off x="0" y="543047"/>
            <a:ext cx="5448300" cy="34624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STEP5：モデルの評価</a:t>
            </a:r>
          </a:p>
        </p:txBody>
      </p:sp>
      <p:sp>
        <p:nvSpPr>
          <p:cNvPr id="7" name="矢印">
            <a:extLst>
              <a:ext uri="{FF2B5EF4-FFF2-40B4-BE49-F238E27FC236}">
                <a16:creationId xmlns:a16="http://schemas.microsoft.com/office/drawing/2014/main" id="{B7FA96C7-D73D-AB5A-850B-1ECDEC007273}"/>
              </a:ext>
            </a:extLst>
          </p:cNvPr>
          <p:cNvSpPr/>
          <p:nvPr/>
        </p:nvSpPr>
        <p:spPr>
          <a:xfrm rot="10800000">
            <a:off x="3745679" y="2339332"/>
            <a:ext cx="1956788" cy="29734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1014342-0BE5-60D2-57FF-F1E6C047C88D}"/>
              </a:ext>
            </a:extLst>
          </p:cNvPr>
          <p:cNvSpPr txBox="1"/>
          <p:nvPr/>
        </p:nvSpPr>
        <p:spPr>
          <a:xfrm>
            <a:off x="5885464" y="2248591"/>
            <a:ext cx="2660518" cy="1302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SVM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の方が少し予測性能が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高く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出力された</a:t>
            </a:r>
            <a:endParaRPr kumimoji="0" lang="en-US" altLang="ja-JP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(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たまたまの可能性もあり</a:t>
            </a: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)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14" name="矢印">
            <a:extLst>
              <a:ext uri="{FF2B5EF4-FFF2-40B4-BE49-F238E27FC236}">
                <a16:creationId xmlns:a16="http://schemas.microsoft.com/office/drawing/2014/main" id="{AA013FEE-A32B-6B65-DC94-5D197AF5A09B}"/>
              </a:ext>
            </a:extLst>
          </p:cNvPr>
          <p:cNvSpPr/>
          <p:nvPr/>
        </p:nvSpPr>
        <p:spPr>
          <a:xfrm rot="5400000">
            <a:off x="4607376" y="2997487"/>
            <a:ext cx="1302922" cy="37892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F3FBF08-BF37-6A6A-945A-14738DD8BA71}"/>
              </a:ext>
            </a:extLst>
          </p:cNvPr>
          <p:cNvSpPr txBox="1"/>
          <p:nvPr/>
        </p:nvSpPr>
        <p:spPr>
          <a:xfrm>
            <a:off x="448516" y="3831397"/>
            <a:ext cx="646330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ロジスティック回帰の正解率：</a:t>
            </a:r>
            <a:r>
              <a:rPr kumimoji="0" lang="en-US" altLang="ja-JP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0.9181286549707602</a:t>
            </a:r>
            <a:endParaRPr kumimoji="0" lang="ja-JP" altLang="en-US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F0BB612-A0C1-655F-6D50-AE75D8BAD50D}"/>
              </a:ext>
            </a:extLst>
          </p:cNvPr>
          <p:cNvSpPr txBox="1"/>
          <p:nvPr/>
        </p:nvSpPr>
        <p:spPr>
          <a:xfrm>
            <a:off x="845862" y="2298712"/>
            <a:ext cx="287258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0.9239766081871345</a:t>
            </a:r>
            <a:endParaRPr kumimoji="0" lang="ja-JP" altLang="en-US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5" name="検証用データを用いて学習結果を評価する">
            <a:extLst>
              <a:ext uri="{FF2B5EF4-FFF2-40B4-BE49-F238E27FC236}">
                <a16:creationId xmlns:a16="http://schemas.microsoft.com/office/drawing/2014/main" id="{69932D1F-5AD6-3FDD-55F3-66417ED7F134}"/>
              </a:ext>
            </a:extLst>
          </p:cNvPr>
          <p:cNvSpPr txBox="1"/>
          <p:nvPr/>
        </p:nvSpPr>
        <p:spPr>
          <a:xfrm>
            <a:off x="304809" y="1122415"/>
            <a:ext cx="4382610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12-8 </a:t>
            </a:r>
            <a:r>
              <a:rPr sz="18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検証用データ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で正解率を出力</a:t>
            </a:r>
            <a:endParaRPr sz="1800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下矢印 5">
            <a:extLst>
              <a:ext uri="{FF2B5EF4-FFF2-40B4-BE49-F238E27FC236}">
                <a16:creationId xmlns:a16="http://schemas.microsoft.com/office/drawing/2014/main" id="{0DD674CC-5F8F-E068-D8D5-3147B6F7C202}"/>
              </a:ext>
            </a:extLst>
          </p:cNvPr>
          <p:cNvSpPr/>
          <p:nvPr/>
        </p:nvSpPr>
        <p:spPr>
          <a:xfrm rot="16200000" flipH="1">
            <a:off x="420441" y="2279671"/>
            <a:ext cx="484848" cy="427082"/>
          </a:xfrm>
          <a:prstGeom prst="downArrow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C14D3025-5384-3309-798A-E8CCA3A59D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33</a:t>
            </a:fld>
            <a:endParaRPr lang="ja-JP" altLang="en-US"/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41A2D0C3-2B5A-C8EF-3150-1423133D26E8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271828476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grpSpLocks noChangeAspect="1"/>
          </p:cNvGrpSpPr>
          <p:nvPr/>
        </p:nvGrpSpPr>
        <p:grpSpPr>
          <a:xfrm>
            <a:off x="155079" y="123750"/>
            <a:ext cx="8708727" cy="4896000"/>
            <a:chOff x="139700" y="850900"/>
            <a:chExt cx="10414000" cy="58547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021" y="1380369"/>
              <a:ext cx="10094416" cy="50637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6050" y="857250"/>
              <a:ext cx="10401300" cy="5842000"/>
            </a:xfrm>
            <a:custGeom>
              <a:avLst/>
              <a:gdLst/>
              <a:ahLst/>
              <a:cxnLst/>
              <a:rect l="l" t="t" r="r" b="b"/>
              <a:pathLst>
                <a:path w="10401300" h="5842000">
                  <a:moveTo>
                    <a:pt x="0" y="0"/>
                  </a:moveTo>
                  <a:lnTo>
                    <a:pt x="10401300" y="0"/>
                  </a:lnTo>
                  <a:lnTo>
                    <a:pt x="10401300" y="5842000"/>
                  </a:lnTo>
                  <a:lnTo>
                    <a:pt x="0" y="5842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66"/>
            </a:p>
          </p:txBody>
        </p:sp>
      </p:grpSp>
      <p:pic>
        <p:nvPicPr>
          <p:cNvPr id="6" name="object 3">
            <a:extLst>
              <a:ext uri="{FF2B5EF4-FFF2-40B4-BE49-F238E27FC236}">
                <a16:creationId xmlns:a16="http://schemas.microsoft.com/office/drawing/2014/main" id="{DCC0BDCA-C952-3A05-5143-4ECD48D99655}"/>
              </a:ext>
            </a:extLst>
          </p:cNvPr>
          <p:cNvPicPr/>
          <p:nvPr/>
        </p:nvPicPr>
        <p:blipFill rotWithShape="1">
          <a:blip r:embed="rId4" cstate="print"/>
          <a:srcRect l="62821" t="55723"/>
          <a:stretch/>
        </p:blipFill>
        <p:spPr>
          <a:xfrm>
            <a:off x="5883430" y="764544"/>
            <a:ext cx="2958042" cy="180720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05F9775-BD6F-5726-292C-3EE594F81F2D}"/>
              </a:ext>
            </a:extLst>
          </p:cNvPr>
          <p:cNvSpPr txBox="1"/>
          <p:nvPr/>
        </p:nvSpPr>
        <p:spPr>
          <a:xfrm>
            <a:off x="6822240" y="1335817"/>
            <a:ext cx="540211" cy="47192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4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TP</a:t>
            </a:r>
            <a:endParaRPr kumimoji="0" lang="ja-JP" altLang="en-US" sz="2400" b="0" i="0" u="none" strike="noStrike" cap="none" spc="0" normalizeH="0" baseline="0">
              <a:ln>
                <a:noFill/>
              </a:ln>
              <a:solidFill>
                <a:srgbClr val="C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744C70E-7C8D-18F8-ADA3-898CD7B060B0}"/>
              </a:ext>
            </a:extLst>
          </p:cNvPr>
          <p:cNvSpPr txBox="1"/>
          <p:nvPr/>
        </p:nvSpPr>
        <p:spPr>
          <a:xfrm>
            <a:off x="7925366" y="1970527"/>
            <a:ext cx="573875" cy="47192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4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TN</a:t>
            </a:r>
            <a:endParaRPr kumimoji="0" lang="ja-JP" altLang="en-US" sz="2400" b="0" i="0" u="none" strike="noStrike" cap="none" spc="0" normalizeH="0" baseline="0">
              <a:ln>
                <a:noFill/>
              </a:ln>
              <a:solidFill>
                <a:srgbClr val="C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BE4885C-93B2-18C8-D9B7-2CB5FBF5B6E9}"/>
              </a:ext>
            </a:extLst>
          </p:cNvPr>
          <p:cNvSpPr txBox="1"/>
          <p:nvPr/>
        </p:nvSpPr>
        <p:spPr>
          <a:xfrm>
            <a:off x="7920554" y="1326468"/>
            <a:ext cx="554640" cy="47192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400" dirty="0">
                <a:solidFill>
                  <a:srgbClr val="00B0F0"/>
                </a:solidFill>
              </a:rPr>
              <a:t>F</a:t>
            </a:r>
            <a:r>
              <a:rPr kumimoji="0" lang="en-US" altLang="ja-JP" sz="24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N</a:t>
            </a:r>
            <a:endParaRPr kumimoji="0" lang="ja-JP" altLang="en-US" sz="2400" b="0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6962E0-2EF9-8004-3B4B-D417CE3C07AA}"/>
              </a:ext>
            </a:extLst>
          </p:cNvPr>
          <p:cNvSpPr txBox="1"/>
          <p:nvPr/>
        </p:nvSpPr>
        <p:spPr>
          <a:xfrm>
            <a:off x="6823940" y="1970527"/>
            <a:ext cx="520976" cy="47192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400" dirty="0">
                <a:solidFill>
                  <a:srgbClr val="00B0F0"/>
                </a:solidFill>
              </a:rPr>
              <a:t>FP</a:t>
            </a:r>
            <a:endParaRPr kumimoji="0" lang="ja-JP" altLang="en-US" sz="2400" b="0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59" name="print(model2.score(x2_test, y2_test))"/>
          <p:cNvSpPr txBox="1"/>
          <p:nvPr/>
        </p:nvSpPr>
        <p:spPr>
          <a:xfrm>
            <a:off x="389614" y="1551015"/>
            <a:ext cx="7672806" cy="1223103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500" tIns="54000" rIns="40500" bIns="108000"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" altLang="ja-JP" sz="18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" altLang="ja-JP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ja-JP" sz="1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sklearn.metrics</a:t>
            </a:r>
            <a:r>
              <a:rPr lang="en" altLang="ja-JP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ja-JP" sz="18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" altLang="ja-JP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ja-JP" sz="1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classification_report</a:t>
            </a:r>
            <a:endParaRPr lang="en" altLang="ja-JP" sz="18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lnSpc>
                <a:spcPct val="130000"/>
              </a:lnSpc>
            </a:pPr>
            <a:r>
              <a:rPr lang="en" altLang="ja-JP" sz="1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pd.DataFrame</a:t>
            </a:r>
            <a:r>
              <a:rPr lang="en" altLang="ja-JP" sz="18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ja-JP" sz="1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classification_report</a:t>
            </a:r>
            <a:r>
              <a:rPr lang="en" altLang="ja-JP" sz="1800" b="1" dirty="0"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ja-JP" sz="1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y_test</a:t>
            </a:r>
            <a:r>
              <a:rPr lang="en" altLang="ja-JP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" altLang="ja-JP" sz="1800" b="1" dirty="0">
                <a:latin typeface="Courier New" panose="02070309020205020404" pitchFamily="49" charset="0"/>
              </a:rPr>
              <a:t>	</a:t>
            </a:r>
            <a:r>
              <a:rPr lang="en" altLang="ja-JP" sz="1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model_svm.predict</a:t>
            </a:r>
            <a:r>
              <a:rPr lang="en" altLang="ja-JP" sz="18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ja-JP" sz="1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x_test</a:t>
            </a:r>
            <a:r>
              <a:rPr lang="en" altLang="ja-JP" sz="18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" altLang="ja-JP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ja-JP" sz="1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output_dict</a:t>
            </a:r>
            <a:r>
              <a:rPr lang="en" altLang="ja-JP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ja-JP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" altLang="ja-JP" sz="1800" b="1" dirty="0"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" altLang="ja-JP" sz="18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F72B25A7-B828-3BEC-6104-9ABD9A535E6C}"/>
              </a:ext>
            </a:extLst>
          </p:cNvPr>
          <p:cNvSpPr txBox="1"/>
          <p:nvPr/>
        </p:nvSpPr>
        <p:spPr>
          <a:xfrm>
            <a:off x="241697" y="17372"/>
            <a:ext cx="93134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en-US" altLang="ja-JP" sz="2800" dirty="0"/>
              <a:t>SVM</a:t>
            </a:r>
            <a:endParaRPr sz="2800" dirty="0"/>
          </a:p>
        </p:txBody>
      </p:sp>
      <p:sp>
        <p:nvSpPr>
          <p:cNvPr id="3" name="①学習モデルの選択…">
            <a:extLst>
              <a:ext uri="{FF2B5EF4-FFF2-40B4-BE49-F238E27FC236}">
                <a16:creationId xmlns:a16="http://schemas.microsoft.com/office/drawing/2014/main" id="{F24E66BB-89F5-8E2A-D573-5927F582AF84}"/>
              </a:ext>
            </a:extLst>
          </p:cNvPr>
          <p:cNvSpPr txBox="1"/>
          <p:nvPr/>
        </p:nvSpPr>
        <p:spPr>
          <a:xfrm>
            <a:off x="6468533" y="6048"/>
            <a:ext cx="2675467" cy="118069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chemeClr val="tx1"/>
                </a:solidFill>
              </a:rPr>
              <a:t>STEP4</a:t>
            </a:r>
            <a:r>
              <a:rPr lang="ja-JP" altLang="en-US" sz="1200">
                <a:solidFill>
                  <a:schemeClr val="tx1"/>
                </a:solidFill>
              </a:rPr>
              <a:t>：予測を行う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rgbClr val="FF0000"/>
                </a:solidFill>
              </a:rPr>
              <a:t>STEP5</a:t>
            </a:r>
            <a:r>
              <a:rPr lang="ja-JP" altLang="en-US" sz="1200">
                <a:solidFill>
                  <a:srgbClr val="FF0000"/>
                </a:solidFill>
              </a:rPr>
              <a:t>：モデルの評価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0448BF4C-8669-F205-D206-BAACAA900766}"/>
              </a:ext>
            </a:extLst>
          </p:cNvPr>
          <p:cNvSpPr txBox="1"/>
          <p:nvPr/>
        </p:nvSpPr>
        <p:spPr>
          <a:xfrm>
            <a:off x="0" y="543047"/>
            <a:ext cx="5448300" cy="34624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STEP5：モデルの評価</a:t>
            </a:r>
          </a:p>
        </p:txBody>
      </p:sp>
      <p:sp>
        <p:nvSpPr>
          <p:cNvPr id="5" name="検証用データを用いて学習結果を評価する">
            <a:extLst>
              <a:ext uri="{FF2B5EF4-FFF2-40B4-BE49-F238E27FC236}">
                <a16:creationId xmlns:a16="http://schemas.microsoft.com/office/drawing/2014/main" id="{69932D1F-5AD6-3FDD-55F3-66417ED7F134}"/>
              </a:ext>
            </a:extLst>
          </p:cNvPr>
          <p:cNvSpPr txBox="1"/>
          <p:nvPr/>
        </p:nvSpPr>
        <p:spPr>
          <a:xfrm>
            <a:off x="389614" y="1299181"/>
            <a:ext cx="7543732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ja-JP" altLang="en-US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6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12-9 </a:t>
            </a:r>
            <a:r>
              <a:rPr sz="16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検証用データ</a:t>
            </a:r>
            <a:r>
              <a:rPr lang="ja-JP" altLang="en-US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で</a:t>
            </a:r>
            <a:r>
              <a:rPr lang="en-US" altLang="ja-JP" sz="16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Precision(</a:t>
            </a:r>
            <a:r>
              <a:rPr lang="ja-JP" altLang="en-US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適合率</a:t>
            </a:r>
            <a:r>
              <a:rPr lang="en-US" altLang="ja-JP" sz="16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r>
              <a:rPr lang="ja-JP" altLang="en-US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、</a:t>
            </a:r>
            <a:r>
              <a:rPr lang="en-US" altLang="ja-JP" sz="16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Recall</a:t>
            </a:r>
            <a:r>
              <a:rPr lang="ja-JP" altLang="en-US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（再現率</a:t>
            </a:r>
            <a:r>
              <a:rPr lang="en-US" altLang="ja-JP" sz="16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r>
              <a:rPr lang="ja-JP" altLang="en-US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、</a:t>
            </a:r>
            <a:r>
              <a:rPr lang="en-US" altLang="ja-JP" sz="16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F1</a:t>
            </a:r>
            <a:r>
              <a:rPr lang="ja-JP" altLang="en-US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値を算出</a:t>
            </a:r>
            <a:endParaRPr sz="1600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下矢印 5">
            <a:extLst>
              <a:ext uri="{FF2B5EF4-FFF2-40B4-BE49-F238E27FC236}">
                <a16:creationId xmlns:a16="http://schemas.microsoft.com/office/drawing/2014/main" id="{0DD674CC-5F8F-E068-D8D5-3147B6F7C202}"/>
              </a:ext>
            </a:extLst>
          </p:cNvPr>
          <p:cNvSpPr/>
          <p:nvPr/>
        </p:nvSpPr>
        <p:spPr>
          <a:xfrm rot="16200000" flipH="1">
            <a:off x="282830" y="2933784"/>
            <a:ext cx="484848" cy="427082"/>
          </a:xfrm>
          <a:prstGeom prst="downArrow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C14D3025-5384-3309-798A-E8CCA3A59D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35</a:t>
            </a:fld>
            <a:endParaRPr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D35ECC5-6D05-FE58-B8A2-1977111C3774}"/>
              </a:ext>
            </a:extLst>
          </p:cNvPr>
          <p:cNvSpPr txBox="1"/>
          <p:nvPr/>
        </p:nvSpPr>
        <p:spPr>
          <a:xfrm>
            <a:off x="327800" y="4054412"/>
            <a:ext cx="8711265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264" algn="l">
              <a:spcBef>
                <a:spcPts val="600"/>
              </a:spcBef>
            </a:pP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●関数をインポート</a:t>
            </a:r>
            <a:r>
              <a:rPr lang="en-US" altLang="ja-JP" sz="1600" b="1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</a:p>
          <a:p>
            <a:pPr marL="17264" algn="l">
              <a:spcBef>
                <a:spcPts val="600"/>
              </a:spcBef>
            </a:pPr>
            <a:r>
              <a:rPr lang="en" altLang="ja-JP" sz="1600" b="1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6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u="sng" dirty="0" err="1">
                <a:solidFill>
                  <a:srgbClr val="C00000"/>
                </a:solidFill>
                <a:latin typeface="Courier New" panose="02070309020205020404" pitchFamily="49" charset="0"/>
              </a:rPr>
              <a:t>sklearn</a:t>
            </a:r>
            <a:r>
              <a:rPr lang="en" altLang="ja-JP" sz="16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.</a:t>
            </a:r>
            <a:r>
              <a:rPr lang="en" altLang="ja-JP" sz="1600" b="1" u="sng" dirty="0" err="1">
                <a:solidFill>
                  <a:srgbClr val="0070C0"/>
                </a:solidFill>
                <a:latin typeface="Courier New" panose="02070309020205020404" pitchFamily="49" charset="0"/>
              </a:rPr>
              <a:t>metrics</a:t>
            </a:r>
            <a:r>
              <a:rPr lang="en" altLang="ja-JP" sz="1600" b="1" dirty="0">
                <a:solidFill>
                  <a:srgbClr val="0070C0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6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u="sng" dirty="0" err="1">
                <a:solidFill>
                  <a:srgbClr val="FF9300"/>
                </a:solidFill>
                <a:latin typeface="Courier New" panose="02070309020205020404" pitchFamily="49" charset="0"/>
              </a:rPr>
              <a:t>classification_report</a:t>
            </a:r>
            <a:endParaRPr lang="en" altLang="ja-JP" sz="1600" b="1" u="sng" dirty="0">
              <a:solidFill>
                <a:srgbClr val="FF9300"/>
              </a:solidFill>
              <a:latin typeface="Courier New" panose="02070309020205020404" pitchFamily="49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09FCE6A-CE57-C96A-EAC6-C204B117E162}"/>
              </a:ext>
            </a:extLst>
          </p:cNvPr>
          <p:cNvSpPr txBox="1"/>
          <p:nvPr/>
        </p:nvSpPr>
        <p:spPr>
          <a:xfrm>
            <a:off x="1994002" y="4757034"/>
            <a:ext cx="1179810" cy="318036"/>
          </a:xfrm>
          <a:prstGeom prst="rect">
            <a:avLst/>
          </a:prstGeom>
          <a:noFill/>
          <a:ln w="127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モジュール名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2C8B3A8-C50D-076F-EAE7-B6EF5E5BE82B}"/>
              </a:ext>
            </a:extLst>
          </p:cNvPr>
          <p:cNvSpPr txBox="1"/>
          <p:nvPr/>
        </p:nvSpPr>
        <p:spPr>
          <a:xfrm>
            <a:off x="5324226" y="4757034"/>
            <a:ext cx="641201" cy="318036"/>
          </a:xfrm>
          <a:prstGeom prst="rect">
            <a:avLst/>
          </a:prstGeom>
          <a:noFill/>
          <a:ln w="12700" cap="flat">
            <a:solidFill>
              <a:srgbClr val="FF93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関数名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677864C-DF30-0308-8263-19E0EE02C7CA}"/>
              </a:ext>
            </a:extLst>
          </p:cNvPr>
          <p:cNvSpPr txBox="1"/>
          <p:nvPr/>
        </p:nvSpPr>
        <p:spPr>
          <a:xfrm>
            <a:off x="712009" y="4757034"/>
            <a:ext cx="1179810" cy="318036"/>
          </a:xfrm>
          <a:prstGeom prst="rect">
            <a:avLst/>
          </a:prstGeom>
          <a:noFill/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ライブラリ名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pic>
        <p:nvPicPr>
          <p:cNvPr id="32" name="図 31" descr="グラフィカル ユーザー インターフェイス, テキスト, アプリケーション, テーブル&#10;&#10;自動的に生成された説明">
            <a:extLst>
              <a:ext uri="{FF2B5EF4-FFF2-40B4-BE49-F238E27FC236}">
                <a16:creationId xmlns:a16="http://schemas.microsoft.com/office/drawing/2014/main" id="{A6296342-3538-4555-0A2D-3FC3D82A3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9" t="24430" r="7059" b="41565"/>
          <a:stretch/>
        </p:blipFill>
        <p:spPr>
          <a:xfrm>
            <a:off x="738795" y="2864168"/>
            <a:ext cx="4340437" cy="129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2303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59" name="print(model2.score(x2_test, y2_test))"/>
          <p:cNvSpPr txBox="1"/>
          <p:nvPr/>
        </p:nvSpPr>
        <p:spPr>
          <a:xfrm>
            <a:off x="311713" y="1319415"/>
            <a:ext cx="7672806" cy="863004"/>
          </a:xfrm>
          <a:prstGeom prst="rect">
            <a:avLst/>
          </a:prstGeom>
          <a:ln w="254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500" tIns="54000" rIns="40500" bIns="108000"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" altLang="ja-JP" sz="1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pd.DataFrame</a:t>
            </a:r>
            <a:r>
              <a:rPr lang="en" altLang="ja-JP" sz="18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ja-JP" sz="1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classification_report</a:t>
            </a:r>
            <a:r>
              <a:rPr lang="en" altLang="ja-JP" sz="1800" b="1" dirty="0"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ja-JP" sz="1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y_test</a:t>
            </a:r>
            <a:r>
              <a:rPr lang="en" altLang="ja-JP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" altLang="ja-JP" sz="1800" b="1" dirty="0">
                <a:latin typeface="Courier New" panose="02070309020205020404" pitchFamily="49" charset="0"/>
              </a:rPr>
              <a:t>	</a:t>
            </a:r>
            <a:r>
              <a:rPr lang="en" altLang="ja-JP" sz="1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model_svm.predict</a:t>
            </a:r>
            <a:r>
              <a:rPr lang="en" altLang="ja-JP" sz="18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ja-JP" sz="1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x_test</a:t>
            </a:r>
            <a:r>
              <a:rPr lang="en" altLang="ja-JP" sz="1800" b="1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" altLang="ja-JP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ja-JP" sz="1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output_dict</a:t>
            </a:r>
            <a:r>
              <a:rPr lang="en" altLang="ja-JP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ja-JP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" altLang="ja-JP" sz="1800" b="1" dirty="0"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" altLang="ja-JP" sz="18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F72B25A7-B828-3BEC-6104-9ABD9A535E6C}"/>
              </a:ext>
            </a:extLst>
          </p:cNvPr>
          <p:cNvSpPr txBox="1"/>
          <p:nvPr/>
        </p:nvSpPr>
        <p:spPr>
          <a:xfrm>
            <a:off x="241697" y="17372"/>
            <a:ext cx="93134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en-US" altLang="ja-JP" sz="2800" dirty="0"/>
              <a:t>SVM</a:t>
            </a:r>
            <a:endParaRPr sz="2800" dirty="0"/>
          </a:p>
        </p:txBody>
      </p:sp>
      <p:sp>
        <p:nvSpPr>
          <p:cNvPr id="3" name="①学習モデルの選択…">
            <a:extLst>
              <a:ext uri="{FF2B5EF4-FFF2-40B4-BE49-F238E27FC236}">
                <a16:creationId xmlns:a16="http://schemas.microsoft.com/office/drawing/2014/main" id="{F24E66BB-89F5-8E2A-D573-5927F582AF84}"/>
              </a:ext>
            </a:extLst>
          </p:cNvPr>
          <p:cNvSpPr txBox="1"/>
          <p:nvPr/>
        </p:nvSpPr>
        <p:spPr>
          <a:xfrm>
            <a:off x="6468533" y="6048"/>
            <a:ext cx="2675467" cy="118069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chemeClr val="tx1"/>
                </a:solidFill>
              </a:rPr>
              <a:t>STEP4</a:t>
            </a:r>
            <a:r>
              <a:rPr lang="ja-JP" altLang="en-US" sz="1200">
                <a:solidFill>
                  <a:schemeClr val="tx1"/>
                </a:solidFill>
              </a:rPr>
              <a:t>：予測を行う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rgbClr val="FF0000"/>
                </a:solidFill>
              </a:rPr>
              <a:t>STEP5</a:t>
            </a:r>
            <a:r>
              <a:rPr lang="ja-JP" altLang="en-US" sz="1200">
                <a:solidFill>
                  <a:srgbClr val="FF0000"/>
                </a:solidFill>
              </a:rPr>
              <a:t>：モデルの評価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0448BF4C-8669-F205-D206-BAACAA900766}"/>
              </a:ext>
            </a:extLst>
          </p:cNvPr>
          <p:cNvSpPr txBox="1"/>
          <p:nvPr/>
        </p:nvSpPr>
        <p:spPr>
          <a:xfrm>
            <a:off x="0" y="543047"/>
            <a:ext cx="5448300" cy="34624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STEP5：モデルの評価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C14D3025-5384-3309-798A-E8CCA3A59D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36</a:t>
            </a:fld>
            <a:endParaRPr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A443434-476D-E1B6-8C46-E599B20C4CAB}"/>
              </a:ext>
            </a:extLst>
          </p:cNvPr>
          <p:cNvSpPr txBox="1"/>
          <p:nvPr/>
        </p:nvSpPr>
        <p:spPr>
          <a:xfrm>
            <a:off x="420729" y="2315087"/>
            <a:ext cx="8070154" cy="17738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825500" rtl="0" fontAlgn="auto" latinLnBrk="0" hangingPunct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r>
              <a:rPr kumimoji="0" lang="en-US" altLang="ja-JP" sz="1800" b="1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classification_report</a:t>
            </a:r>
            <a:r>
              <a:rPr lang="en-US" altLang="ja-JP" sz="18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</a:t>
            </a:r>
            <a:r>
              <a:rPr lang="ja-JP" altLang="en-US" sz="1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実際の分類</a:t>
            </a:r>
            <a:r>
              <a:rPr lang="en-US" altLang="ja-JP" sz="18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,</a:t>
            </a:r>
            <a:r>
              <a:rPr lang="ja-JP" altLang="en-US" sz="1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予測分類</a:t>
            </a:r>
            <a:r>
              <a:rPr lang="en-US" altLang="ja-JP" sz="18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)</a:t>
            </a:r>
            <a:r>
              <a:rPr lang="ja-JP" altLang="en-US" sz="1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で</a:t>
            </a:r>
            <a:r>
              <a:rPr lang="en-US" altLang="ja-JP" sz="18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Precision(</a:t>
            </a:r>
            <a:r>
              <a:rPr lang="ja-JP" altLang="en-US" sz="1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適合率</a:t>
            </a:r>
            <a:r>
              <a:rPr lang="en-US" altLang="ja-JP" sz="18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r>
              <a:rPr lang="ja-JP" altLang="en-US" sz="1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、</a:t>
            </a:r>
            <a:r>
              <a:rPr lang="en-US" altLang="ja-JP" sz="18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Recall</a:t>
            </a:r>
            <a:r>
              <a:rPr lang="ja-JP" altLang="en-US" sz="1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（再現率</a:t>
            </a:r>
            <a:r>
              <a:rPr lang="en-US" altLang="ja-JP" sz="18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r>
              <a:rPr lang="ja-JP" altLang="en-US" sz="1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、</a:t>
            </a:r>
            <a:r>
              <a:rPr lang="en-US" altLang="ja-JP" sz="18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F1</a:t>
            </a:r>
            <a:r>
              <a:rPr lang="ja-JP" altLang="en-US" sz="1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値、</a:t>
            </a:r>
            <a:r>
              <a:rPr lang="en-US" altLang="ja-JP" sz="18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accuracy</a:t>
            </a:r>
            <a:r>
              <a:rPr lang="ja-JP" altLang="en-US" sz="1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を算出</a:t>
            </a:r>
            <a:endParaRPr lang="en-US" altLang="ja-JP" sz="180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marR="0" indent="-285750" algn="l" defTabSz="825500" rtl="0" fontAlgn="auto" latinLnBrk="0" hangingPunct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r>
              <a:rPr lang="ja-JP" altLang="en-US" sz="1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引数</a:t>
            </a:r>
            <a:r>
              <a:rPr lang="en-US" altLang="ja-JP" sz="1800" b="1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output_dict</a:t>
            </a:r>
            <a:r>
              <a:rPr lang="en-US" altLang="ja-JP" sz="18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= True</a:t>
            </a:r>
            <a:r>
              <a:rPr lang="ja-JP" altLang="en-US" sz="1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　で辞書型で出力</a:t>
            </a:r>
            <a:endParaRPr lang="en-US" altLang="ja-JP" sz="180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marR="0" indent="-285750" algn="l" defTabSz="825500" rtl="0" fontAlgn="auto" latinLnBrk="0" hangingPunct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r>
              <a:rPr kumimoji="0" lang="en-US" altLang="ja-JP" sz="1800" b="1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pd.DataFrame</a:t>
            </a:r>
            <a:r>
              <a:rPr kumimoji="0" lang="en-US" altLang="ja-JP" sz="1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()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で綺麗に出力される</a:t>
            </a:r>
          </a:p>
        </p:txBody>
      </p:sp>
    </p:spTree>
    <p:extLst>
      <p:ext uri="{BB962C8B-B14F-4D97-AF65-F5344CB8AC3E}">
        <p14:creationId xmlns:p14="http://schemas.microsoft.com/office/powerpoint/2010/main" val="93095004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グラフィカル ユーザー インターフェイス, テキスト, アプリケーション, テーブル&#10;&#10;自動的に生成された説明">
            <a:extLst>
              <a:ext uri="{FF2B5EF4-FFF2-40B4-BE49-F238E27FC236}">
                <a16:creationId xmlns:a16="http://schemas.microsoft.com/office/drawing/2014/main" id="{A2A4F590-11BE-47EC-014A-643BECDEA3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9" t="24430" r="7059" b="41565"/>
          <a:stretch/>
        </p:blipFill>
        <p:spPr>
          <a:xfrm>
            <a:off x="746860" y="1922172"/>
            <a:ext cx="6754021" cy="2016000"/>
          </a:xfrm>
          <a:prstGeom prst="rect">
            <a:avLst/>
          </a:prstGeom>
        </p:spPr>
      </p:pic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F72B25A7-B828-3BEC-6104-9ABD9A535E6C}"/>
              </a:ext>
            </a:extLst>
          </p:cNvPr>
          <p:cNvSpPr txBox="1"/>
          <p:nvPr/>
        </p:nvSpPr>
        <p:spPr>
          <a:xfrm>
            <a:off x="241697" y="17372"/>
            <a:ext cx="93134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en-US" altLang="ja-JP" sz="2800" dirty="0"/>
              <a:t>SVM</a:t>
            </a:r>
            <a:endParaRPr sz="2800" dirty="0"/>
          </a:p>
        </p:txBody>
      </p:sp>
      <p:sp>
        <p:nvSpPr>
          <p:cNvPr id="3" name="①学習モデルの選択…">
            <a:extLst>
              <a:ext uri="{FF2B5EF4-FFF2-40B4-BE49-F238E27FC236}">
                <a16:creationId xmlns:a16="http://schemas.microsoft.com/office/drawing/2014/main" id="{F24E66BB-89F5-8E2A-D573-5927F582AF84}"/>
              </a:ext>
            </a:extLst>
          </p:cNvPr>
          <p:cNvSpPr txBox="1"/>
          <p:nvPr/>
        </p:nvSpPr>
        <p:spPr>
          <a:xfrm>
            <a:off x="6468533" y="6048"/>
            <a:ext cx="2675467" cy="118069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chemeClr val="tx1"/>
                </a:solidFill>
              </a:rPr>
              <a:t>STEP4</a:t>
            </a:r>
            <a:r>
              <a:rPr lang="ja-JP" altLang="en-US" sz="1200">
                <a:solidFill>
                  <a:schemeClr val="tx1"/>
                </a:solidFill>
              </a:rPr>
              <a:t>：予測を行う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rgbClr val="FF0000"/>
                </a:solidFill>
              </a:rPr>
              <a:t>STEP5</a:t>
            </a:r>
            <a:r>
              <a:rPr lang="ja-JP" altLang="en-US" sz="1200">
                <a:solidFill>
                  <a:srgbClr val="FF0000"/>
                </a:solidFill>
              </a:rPr>
              <a:t>：モデルの評価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0448BF4C-8669-F205-D206-BAACAA900766}"/>
              </a:ext>
            </a:extLst>
          </p:cNvPr>
          <p:cNvSpPr txBox="1"/>
          <p:nvPr/>
        </p:nvSpPr>
        <p:spPr>
          <a:xfrm>
            <a:off x="0" y="543047"/>
            <a:ext cx="5448300" cy="34624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STEP5：モデルの評価</a:t>
            </a:r>
          </a:p>
        </p:txBody>
      </p:sp>
      <p:sp>
        <p:nvSpPr>
          <p:cNvPr id="5" name="検証用データを用いて学習結果を評価する">
            <a:extLst>
              <a:ext uri="{FF2B5EF4-FFF2-40B4-BE49-F238E27FC236}">
                <a16:creationId xmlns:a16="http://schemas.microsoft.com/office/drawing/2014/main" id="{69932D1F-5AD6-3FDD-55F3-66417ED7F134}"/>
              </a:ext>
            </a:extLst>
          </p:cNvPr>
          <p:cNvSpPr txBox="1"/>
          <p:nvPr/>
        </p:nvSpPr>
        <p:spPr>
          <a:xfrm>
            <a:off x="389614" y="1299181"/>
            <a:ext cx="7543732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ja-JP" altLang="en-US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6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12-9 </a:t>
            </a:r>
            <a:r>
              <a:rPr sz="16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検証用データ</a:t>
            </a:r>
            <a:r>
              <a:rPr lang="ja-JP" altLang="en-US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で</a:t>
            </a:r>
            <a:r>
              <a:rPr lang="en-US" altLang="ja-JP" sz="16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Precision(</a:t>
            </a:r>
            <a:r>
              <a:rPr lang="ja-JP" altLang="en-US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適合率</a:t>
            </a:r>
            <a:r>
              <a:rPr lang="en-US" altLang="ja-JP" sz="16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r>
              <a:rPr lang="ja-JP" altLang="en-US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、</a:t>
            </a:r>
            <a:r>
              <a:rPr lang="en-US" altLang="ja-JP" sz="16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Recall</a:t>
            </a:r>
            <a:r>
              <a:rPr lang="ja-JP" altLang="en-US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（再現率</a:t>
            </a:r>
            <a:r>
              <a:rPr lang="en-US" altLang="ja-JP" sz="16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r>
              <a:rPr lang="ja-JP" altLang="en-US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、</a:t>
            </a:r>
            <a:r>
              <a:rPr lang="en-US" altLang="ja-JP" sz="16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F1</a:t>
            </a:r>
            <a:r>
              <a:rPr lang="ja-JP" altLang="en-US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値を算出</a:t>
            </a:r>
            <a:endParaRPr sz="1600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C14D3025-5384-3309-798A-E8CCA3A59D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37</a:t>
            </a:fld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116F632-61FB-90B5-9912-39ED9CA6A68C}"/>
              </a:ext>
            </a:extLst>
          </p:cNvPr>
          <p:cNvSpPr/>
          <p:nvPr/>
        </p:nvSpPr>
        <p:spPr>
          <a:xfrm>
            <a:off x="2931948" y="1926960"/>
            <a:ext cx="1109085" cy="2016000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CA360AC-83B5-FFD6-973B-31F2DC334EB8}"/>
              </a:ext>
            </a:extLst>
          </p:cNvPr>
          <p:cNvSpPr txBox="1"/>
          <p:nvPr/>
        </p:nvSpPr>
        <p:spPr>
          <a:xfrm>
            <a:off x="2931949" y="1600945"/>
            <a:ext cx="102592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良性腫瘍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34D4DEE-F3E5-5476-62A6-D1E39D611427}"/>
              </a:ext>
            </a:extLst>
          </p:cNvPr>
          <p:cNvSpPr/>
          <p:nvPr/>
        </p:nvSpPr>
        <p:spPr>
          <a:xfrm>
            <a:off x="1860605" y="1927398"/>
            <a:ext cx="967126" cy="2016000"/>
          </a:xfrm>
          <a:prstGeom prst="rect">
            <a:avLst/>
          </a:prstGeom>
          <a:noFill/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783958-E591-604D-F063-CCD4070D1E6B}"/>
              </a:ext>
            </a:extLst>
          </p:cNvPr>
          <p:cNvSpPr txBox="1"/>
          <p:nvPr/>
        </p:nvSpPr>
        <p:spPr>
          <a:xfrm>
            <a:off x="1775549" y="1589100"/>
            <a:ext cx="102592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800">
                <a:solidFill>
                  <a:srgbClr val="00B050"/>
                </a:solidFill>
              </a:rPr>
              <a:t>悪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性腫瘍</a:t>
            </a:r>
          </a:p>
        </p:txBody>
      </p:sp>
    </p:spTree>
    <p:extLst>
      <p:ext uri="{BB962C8B-B14F-4D97-AF65-F5344CB8AC3E}">
        <p14:creationId xmlns:p14="http://schemas.microsoft.com/office/powerpoint/2010/main" val="319187016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F72B25A7-B828-3BEC-6104-9ABD9A535E6C}"/>
              </a:ext>
            </a:extLst>
          </p:cNvPr>
          <p:cNvSpPr txBox="1"/>
          <p:nvPr/>
        </p:nvSpPr>
        <p:spPr>
          <a:xfrm>
            <a:off x="241697" y="17372"/>
            <a:ext cx="93134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en-US" altLang="ja-JP" sz="2800" dirty="0"/>
              <a:t>SVM</a:t>
            </a:r>
            <a:endParaRPr sz="2800" dirty="0"/>
          </a:p>
        </p:txBody>
      </p:sp>
      <p:sp>
        <p:nvSpPr>
          <p:cNvPr id="3" name="①学習モデルの選択…">
            <a:extLst>
              <a:ext uri="{FF2B5EF4-FFF2-40B4-BE49-F238E27FC236}">
                <a16:creationId xmlns:a16="http://schemas.microsoft.com/office/drawing/2014/main" id="{F24E66BB-89F5-8E2A-D573-5927F582AF84}"/>
              </a:ext>
            </a:extLst>
          </p:cNvPr>
          <p:cNvSpPr txBox="1"/>
          <p:nvPr/>
        </p:nvSpPr>
        <p:spPr>
          <a:xfrm>
            <a:off x="6468533" y="6048"/>
            <a:ext cx="2675467" cy="118069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chemeClr val="tx1"/>
                </a:solidFill>
              </a:rPr>
              <a:t>STEP4</a:t>
            </a:r>
            <a:r>
              <a:rPr lang="ja-JP" altLang="en-US" sz="1200">
                <a:solidFill>
                  <a:schemeClr val="tx1"/>
                </a:solidFill>
              </a:rPr>
              <a:t>：予測を行う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rgbClr val="FF0000"/>
                </a:solidFill>
              </a:rPr>
              <a:t>STEP5</a:t>
            </a:r>
            <a:r>
              <a:rPr lang="ja-JP" altLang="en-US" sz="1200">
                <a:solidFill>
                  <a:srgbClr val="FF0000"/>
                </a:solidFill>
              </a:rPr>
              <a:t>：モデルの評価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0448BF4C-8669-F205-D206-BAACAA900766}"/>
              </a:ext>
            </a:extLst>
          </p:cNvPr>
          <p:cNvSpPr txBox="1"/>
          <p:nvPr/>
        </p:nvSpPr>
        <p:spPr>
          <a:xfrm>
            <a:off x="0" y="543047"/>
            <a:ext cx="5448300" cy="34624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STEP5：モデルの評価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F0BB612-A0C1-655F-6D50-AE75D8BAD50D}"/>
              </a:ext>
            </a:extLst>
          </p:cNvPr>
          <p:cNvSpPr txBox="1"/>
          <p:nvPr/>
        </p:nvSpPr>
        <p:spPr>
          <a:xfrm>
            <a:off x="1705423" y="914957"/>
            <a:ext cx="3423097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" altLang="ja-JP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precision</a:t>
            </a:r>
            <a:r>
              <a:rPr lang="ja-JP" altLang="en-US" sz="20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：</a:t>
            </a:r>
            <a:r>
              <a:rPr lang="en-US" altLang="ja-JP" sz="20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0.899160</a:t>
            </a:r>
          </a:p>
          <a:p>
            <a:pPr marL="357188" marR="0" indent="952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" altLang="ja-JP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recall</a:t>
            </a:r>
            <a:r>
              <a:rPr lang="ja-JP" altLang="en-US" sz="2000" b="1">
                <a:latin typeface="Courier New" panose="02070309020205020404" pitchFamily="49" charset="0"/>
              </a:rPr>
              <a:t>：</a:t>
            </a:r>
            <a:r>
              <a:rPr lang="en-US" altLang="ja-JP" sz="20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0.990741</a:t>
            </a:r>
          </a:p>
          <a:p>
            <a:pPr marR="0" indent="182563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" altLang="ja-JP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f1_score</a:t>
            </a:r>
            <a:r>
              <a:rPr lang="ja-JP" altLang="en-US" sz="20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：</a:t>
            </a:r>
            <a:r>
              <a:rPr lang="en-US" altLang="ja-JP" sz="20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0.942731</a:t>
            </a:r>
            <a:endParaRPr kumimoji="0" lang="ja-JP" altLang="en-US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C14D3025-5384-3309-798A-E8CCA3A59D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4455806" y="4794060"/>
            <a:ext cx="227627" cy="241092"/>
          </a:xfrm>
        </p:spPr>
        <p:txBody>
          <a:bodyPr/>
          <a:lstStyle/>
          <a:p>
            <a:fld id="{86CB4B4D-7CA3-9044-876B-883B54F8677D}" type="slidenum">
              <a:rPr lang="en-US" altLang="ja-JP" smtClean="0"/>
              <a:t>38</a:t>
            </a:fld>
            <a:endParaRPr lang="ja-JP" altLang="en-US"/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41A2D0C3-2B5A-C8EF-3150-1423133D26E8}"/>
              </a:ext>
            </a:extLst>
          </p:cNvPr>
          <p:cNvSpPr/>
          <p:nvPr/>
        </p:nvSpPr>
        <p:spPr>
          <a:xfrm>
            <a:off x="8287697" y="4598167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9674EF14-5E45-8DD4-B54B-3516E6B0CE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62821" t="55723"/>
          <a:stretch/>
        </p:blipFill>
        <p:spPr>
          <a:xfrm>
            <a:off x="241697" y="2650617"/>
            <a:ext cx="3358722" cy="20520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E449C1D-5DF3-255D-4E43-2A0AB6AB577F}"/>
              </a:ext>
            </a:extLst>
          </p:cNvPr>
          <p:cNvSpPr txBox="1"/>
          <p:nvPr/>
        </p:nvSpPr>
        <p:spPr>
          <a:xfrm>
            <a:off x="1263849" y="3176741"/>
            <a:ext cx="597920" cy="65659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TP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dirty="0">
                <a:solidFill>
                  <a:srgbClr val="C00000"/>
                </a:solidFill>
              </a:rPr>
              <a:t>107</a:t>
            </a: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C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E19BB2C-C00C-4ECC-EE61-C8030CC5CAB6}"/>
              </a:ext>
            </a:extLst>
          </p:cNvPr>
          <p:cNvSpPr txBox="1"/>
          <p:nvPr/>
        </p:nvSpPr>
        <p:spPr>
          <a:xfrm>
            <a:off x="2514587" y="3954962"/>
            <a:ext cx="738666" cy="65659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TN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dirty="0">
                <a:solidFill>
                  <a:srgbClr val="C00000"/>
                </a:solidFill>
              </a:rPr>
              <a:t>51</a:t>
            </a: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C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CFF71B-CAB3-008D-9978-517496DA18AE}"/>
              </a:ext>
            </a:extLst>
          </p:cNvPr>
          <p:cNvSpPr txBox="1"/>
          <p:nvPr/>
        </p:nvSpPr>
        <p:spPr>
          <a:xfrm>
            <a:off x="2596983" y="3182208"/>
            <a:ext cx="573875" cy="65659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dirty="0">
                <a:solidFill>
                  <a:srgbClr val="00B0F0"/>
                </a:solidFill>
              </a:rPr>
              <a:t>F</a:t>
            </a:r>
            <a:r>
              <a: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dirty="0">
                <a:solidFill>
                  <a:srgbClr val="00B0F0"/>
                </a:solidFill>
              </a:rPr>
              <a:t>1</a:t>
            </a: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3113068-30E1-2D41-7677-BC50FE74122C}"/>
              </a:ext>
            </a:extLst>
          </p:cNvPr>
          <p:cNvSpPr txBox="1"/>
          <p:nvPr/>
        </p:nvSpPr>
        <p:spPr>
          <a:xfrm>
            <a:off x="1321186" y="3978428"/>
            <a:ext cx="573875" cy="65659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dirty="0">
                <a:solidFill>
                  <a:srgbClr val="00B0F0"/>
                </a:solidFill>
              </a:rPr>
              <a:t>FP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12</a:t>
            </a: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FAB386-537F-8E46-E43C-04F140CF20A5}"/>
              </a:ext>
            </a:extLst>
          </p:cNvPr>
          <p:cNvSpPr txBox="1"/>
          <p:nvPr/>
        </p:nvSpPr>
        <p:spPr>
          <a:xfrm>
            <a:off x="3768350" y="2668340"/>
            <a:ext cx="511532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Precision(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適合率</a:t>
            </a:r>
            <a:r>
              <a: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</a:t>
            </a:r>
            <a:r>
              <a:rPr lang="ja-JP" altLang="en-US" sz="1800"/>
              <a:t> </a:t>
            </a:r>
            <a:r>
              <a:rPr lang="en-US" altLang="ja-JP" sz="1800" dirty="0"/>
              <a:t>= TP/(TP + FP) </a:t>
            </a:r>
          </a:p>
          <a:p>
            <a:pPr marL="2047875" marR="0" indent="47625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ja-JP" sz="1800" dirty="0"/>
              <a:t>= 107/119 = </a:t>
            </a:r>
            <a:r>
              <a:rPr lang="en-US" altLang="ja-JP" sz="1800" u="sng" dirty="0">
                <a:solidFill>
                  <a:srgbClr val="00B050"/>
                </a:solidFill>
              </a:rPr>
              <a:t>0.899</a:t>
            </a:r>
            <a:endParaRPr kumimoji="0" lang="ja-JP" altLang="en-US" sz="1800" b="0" i="0" u="sng" strike="noStrike" cap="none" spc="0" normalizeH="0" baseline="0">
              <a:ln>
                <a:noFill/>
              </a:ln>
              <a:solidFill>
                <a:srgbClr val="00B05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D4AC267-CD81-B067-721C-09F4B228D850}"/>
              </a:ext>
            </a:extLst>
          </p:cNvPr>
          <p:cNvSpPr txBox="1"/>
          <p:nvPr/>
        </p:nvSpPr>
        <p:spPr>
          <a:xfrm>
            <a:off x="4193202" y="3286498"/>
            <a:ext cx="511532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Recall(</a:t>
            </a:r>
            <a:r>
              <a:rPr lang="ja-JP" altLang="en-US" sz="1800"/>
              <a:t>再現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率</a:t>
            </a:r>
            <a:r>
              <a: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</a:t>
            </a:r>
            <a:r>
              <a:rPr lang="ja-JP" altLang="en-US" sz="1800"/>
              <a:t> </a:t>
            </a:r>
            <a:r>
              <a:rPr lang="en-US" altLang="ja-JP" sz="1800" dirty="0"/>
              <a:t>= TP/(TP + FN) </a:t>
            </a:r>
          </a:p>
          <a:p>
            <a:pPr marL="1690688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ja-JP" sz="1800" dirty="0"/>
              <a:t>= 107/108 =</a:t>
            </a:r>
            <a:r>
              <a:rPr lang="en-US" altLang="ja-JP" sz="1800" dirty="0">
                <a:solidFill>
                  <a:srgbClr val="C00000"/>
                </a:solidFill>
              </a:rPr>
              <a:t> </a:t>
            </a:r>
            <a:r>
              <a:rPr lang="en-US" altLang="ja-JP" sz="1800" u="sng" dirty="0">
                <a:solidFill>
                  <a:srgbClr val="00B050"/>
                </a:solidFill>
              </a:rPr>
              <a:t>0.990</a:t>
            </a:r>
            <a:endParaRPr kumimoji="0" lang="ja-JP" altLang="en-US" sz="1800" b="0" i="0" u="sng" strike="noStrike" cap="none" spc="0" normalizeH="0" baseline="0">
              <a:ln>
                <a:noFill/>
              </a:ln>
              <a:solidFill>
                <a:srgbClr val="00B05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5DEBC35-0CEB-C458-7781-225A700664E2}"/>
              </a:ext>
            </a:extLst>
          </p:cNvPr>
          <p:cNvSpPr txBox="1"/>
          <p:nvPr/>
        </p:nvSpPr>
        <p:spPr>
          <a:xfrm>
            <a:off x="3768350" y="3901780"/>
            <a:ext cx="5749361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dirty="0"/>
              <a:t>F</a:t>
            </a:r>
            <a:r>
              <a: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値</a:t>
            </a:r>
            <a:r>
              <a: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 </a:t>
            </a:r>
            <a:r>
              <a:rPr lang="en-US" altLang="ja-JP" sz="1800" dirty="0"/>
              <a:t>=</a:t>
            </a:r>
            <a:r>
              <a:rPr lang="en-US" altLang="ja-JP" sz="1600" dirty="0"/>
              <a:t>(2×Precision×Recall) /(</a:t>
            </a:r>
            <a:r>
              <a:rPr lang="en-US" altLang="ja-JP" sz="1600" dirty="0" err="1"/>
              <a:t>Precision+Recall</a:t>
            </a:r>
            <a:r>
              <a:rPr lang="en-US" altLang="ja-JP" sz="1600" dirty="0"/>
              <a:t>) </a:t>
            </a:r>
          </a:p>
          <a:p>
            <a:pPr marL="627063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ja-JP" sz="1600" dirty="0"/>
              <a:t>= 2× 0.899×0.990/ 0.899+ 0.990</a:t>
            </a:r>
          </a:p>
          <a:p>
            <a:pPr marL="627063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ja-JP" sz="1800" dirty="0"/>
              <a:t>= </a:t>
            </a:r>
            <a:r>
              <a:rPr lang="en-US" altLang="ja-JP" sz="1800" u="sng" dirty="0">
                <a:solidFill>
                  <a:srgbClr val="00B050"/>
                </a:solidFill>
              </a:rPr>
              <a:t>0.942</a:t>
            </a:r>
            <a:endParaRPr kumimoji="0" lang="ja-JP" altLang="en-US" sz="1800" b="0" i="0" u="sng" strike="noStrike" cap="none" spc="0" normalizeH="0" baseline="0">
              <a:ln>
                <a:noFill/>
              </a:ln>
              <a:solidFill>
                <a:srgbClr val="00B05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99915F5-EAB5-8D55-2001-A8FA6681522F}"/>
              </a:ext>
            </a:extLst>
          </p:cNvPr>
          <p:cNvSpPr txBox="1"/>
          <p:nvPr/>
        </p:nvSpPr>
        <p:spPr>
          <a:xfrm>
            <a:off x="467404" y="998810"/>
            <a:ext cx="112851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良性腫瘍</a:t>
            </a:r>
          </a:p>
        </p:txBody>
      </p:sp>
    </p:spTree>
    <p:extLst>
      <p:ext uri="{BB962C8B-B14F-4D97-AF65-F5344CB8AC3E}">
        <p14:creationId xmlns:p14="http://schemas.microsoft.com/office/powerpoint/2010/main" val="17073764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F72B25A7-B828-3BEC-6104-9ABD9A535E6C}"/>
              </a:ext>
            </a:extLst>
          </p:cNvPr>
          <p:cNvSpPr txBox="1"/>
          <p:nvPr/>
        </p:nvSpPr>
        <p:spPr>
          <a:xfrm>
            <a:off x="241697" y="17372"/>
            <a:ext cx="93134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en-US" altLang="ja-JP" sz="2800" dirty="0"/>
              <a:t>SVM</a:t>
            </a:r>
            <a:endParaRPr sz="2800" dirty="0"/>
          </a:p>
        </p:txBody>
      </p:sp>
      <p:sp>
        <p:nvSpPr>
          <p:cNvPr id="3" name="①学習モデルの選択…">
            <a:extLst>
              <a:ext uri="{FF2B5EF4-FFF2-40B4-BE49-F238E27FC236}">
                <a16:creationId xmlns:a16="http://schemas.microsoft.com/office/drawing/2014/main" id="{F24E66BB-89F5-8E2A-D573-5927F582AF84}"/>
              </a:ext>
            </a:extLst>
          </p:cNvPr>
          <p:cNvSpPr txBox="1"/>
          <p:nvPr/>
        </p:nvSpPr>
        <p:spPr>
          <a:xfrm>
            <a:off x="6474384" y="17372"/>
            <a:ext cx="2675467" cy="118069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chemeClr val="tx1"/>
                </a:solidFill>
              </a:rPr>
              <a:t>STEP4</a:t>
            </a:r>
            <a:r>
              <a:rPr lang="ja-JP" altLang="en-US" sz="1200">
                <a:solidFill>
                  <a:schemeClr val="tx1"/>
                </a:solidFill>
              </a:rPr>
              <a:t>：予測を行う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rgbClr val="FF0000"/>
                </a:solidFill>
              </a:rPr>
              <a:t>STEP5</a:t>
            </a:r>
            <a:r>
              <a:rPr lang="ja-JP" altLang="en-US" sz="1200">
                <a:solidFill>
                  <a:srgbClr val="FF0000"/>
                </a:solidFill>
              </a:rPr>
              <a:t>：モデルの評価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0448BF4C-8669-F205-D206-BAACAA900766}"/>
              </a:ext>
            </a:extLst>
          </p:cNvPr>
          <p:cNvSpPr txBox="1"/>
          <p:nvPr/>
        </p:nvSpPr>
        <p:spPr>
          <a:xfrm>
            <a:off x="0" y="543047"/>
            <a:ext cx="5448300" cy="346249"/>
          </a:xfrm>
          <a:prstGeom prst="rect">
            <a:avLst/>
          </a:prstGeom>
          <a:solidFill>
            <a:srgbClr val="F5ECFF"/>
          </a:solidFill>
          <a:ln w="19050">
            <a:solidFill>
              <a:srgbClr val="9420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STEP5：モデルの評価</a:t>
            </a:r>
          </a:p>
        </p:txBody>
      </p:sp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F81BBFB3-6289-4A2A-0069-17CFC92D2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145" y="2020943"/>
            <a:ext cx="4046855" cy="29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D340973-1C76-280C-033A-FEBAE2C49066}"/>
              </a:ext>
            </a:extLst>
          </p:cNvPr>
          <p:cNvSpPr txBox="1"/>
          <p:nvPr/>
        </p:nvSpPr>
        <p:spPr>
          <a:xfrm>
            <a:off x="349834" y="988325"/>
            <a:ext cx="5784748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特徴量データを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二次元に次元削減することで図示することができる</a:t>
            </a:r>
            <a:r>
              <a:rPr kumimoji="0" lang="ja-JP" altLang="en-US" sz="1800" b="1" i="0" u="sng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（</a:t>
            </a:r>
            <a:r>
              <a:rPr kumimoji="0" lang="en-US" altLang="ja-JP" sz="1800" b="1" i="0" u="sng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x</a:t>
            </a:r>
            <a:r>
              <a:rPr kumimoji="0" lang="ja-JP" altLang="en-US" sz="1800" b="1" i="0" u="sng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も</a:t>
            </a:r>
            <a:r>
              <a:rPr kumimoji="0" lang="en-US" altLang="ja-JP" sz="1800" b="1" i="0" u="sng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y</a:t>
            </a:r>
            <a:r>
              <a:rPr kumimoji="0" lang="ja-JP" altLang="en-US" sz="1800" b="1" i="0" u="sng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もどれかの特徴量ではない</a:t>
            </a:r>
            <a:r>
              <a:rPr kumimoji="0" lang="en-US" altLang="ja-JP" sz="1800" b="1" i="0" u="sng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)</a:t>
            </a:r>
            <a:endParaRPr kumimoji="0" lang="ja-JP" altLang="en-US" sz="1800" b="1" i="0" u="sng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DF222B5-A6D7-BCA9-3D2E-6BB9D11B175B}"/>
              </a:ext>
            </a:extLst>
          </p:cNvPr>
          <p:cNvSpPr txBox="1"/>
          <p:nvPr/>
        </p:nvSpPr>
        <p:spPr>
          <a:xfrm>
            <a:off x="4683433" y="1916023"/>
            <a:ext cx="428035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次元削減は教師なし機械学習で学ぶため、今回は</a:t>
            </a:r>
            <a:r>
              <a:rPr lang="en-US" altLang="ja-JP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ython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コードは割愛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4BD465F-11E4-DEBE-9E4C-5BD45EEA590C}"/>
              </a:ext>
            </a:extLst>
          </p:cNvPr>
          <p:cNvSpPr txBox="1"/>
          <p:nvPr/>
        </p:nvSpPr>
        <p:spPr>
          <a:xfrm>
            <a:off x="4655338" y="2784963"/>
            <a:ext cx="385406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青が悪性腫瘍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、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赤が良性腫瘍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で非線形で分類している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3AAA38D-15CA-63D3-621B-1A892669A9D0}"/>
              </a:ext>
            </a:extLst>
          </p:cNvPr>
          <p:cNvSpPr txBox="1"/>
          <p:nvPr/>
        </p:nvSpPr>
        <p:spPr>
          <a:xfrm>
            <a:off x="4655338" y="3639419"/>
            <a:ext cx="428035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800"/>
              <a:t>正解率</a:t>
            </a:r>
            <a:r>
              <a:rPr lang="en-US" altLang="ja-JP" sz="1800" dirty="0"/>
              <a:t>92.3%</a:t>
            </a:r>
            <a:r>
              <a:rPr lang="ja-JP" altLang="en-US" sz="1800"/>
              <a:t>のため、かなりうまく分類できていることがわかる</a:t>
            </a:r>
            <a:endParaRPr lang="en-US" altLang="ja-JP" sz="180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一方、過剰に丸くなっている部分は、過学習の可能性がある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478E0F4-D794-BBF8-E24C-1F8CB04B0D3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8678131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460" y="441993"/>
            <a:ext cx="8339496" cy="3564000"/>
          </a:xfrm>
          <a:prstGeom prst="rect">
            <a:avLst/>
          </a:prstGeom>
        </p:spPr>
      </p:pic>
      <p:sp>
        <p:nvSpPr>
          <p:cNvPr id="4" name="object 4"/>
          <p:cNvSpPr>
            <a:spLocks noChangeAspect="1"/>
          </p:cNvSpPr>
          <p:nvPr/>
        </p:nvSpPr>
        <p:spPr>
          <a:xfrm>
            <a:off x="210795" y="155610"/>
            <a:ext cx="8588826" cy="4824000"/>
          </a:xfrm>
          <a:custGeom>
            <a:avLst/>
            <a:gdLst/>
            <a:ahLst/>
            <a:cxnLst/>
            <a:rect l="l" t="t" r="r" b="b"/>
            <a:pathLst>
              <a:path w="10401300" h="5842000">
                <a:moveTo>
                  <a:pt x="0" y="0"/>
                </a:moveTo>
                <a:lnTo>
                  <a:pt x="10401300" y="0"/>
                </a:lnTo>
                <a:lnTo>
                  <a:pt x="10401300" y="5842000"/>
                </a:lnTo>
                <a:lnTo>
                  <a:pt x="0" y="5842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766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AAD4BA9-3BB5-A52C-35A6-7A4DBB0E1AE5}"/>
              </a:ext>
            </a:extLst>
          </p:cNvPr>
          <p:cNvSpPr txBox="1"/>
          <p:nvPr/>
        </p:nvSpPr>
        <p:spPr>
          <a:xfrm>
            <a:off x="5677519" y="4585872"/>
            <a:ext cx="293670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</a:t>
            </a:r>
            <a:r>
              <a:rPr lang="ja-JP" altLang="en-US" sz="1600"/>
              <a:t>清水先生の講義資料より引用</a:t>
            </a:r>
            <a:r>
              <a:rPr lang="en-US" altLang="ja-JP" sz="1600" dirty="0"/>
              <a:t>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CE88DC3-9FD2-B18E-CF07-034B5F4D053C}"/>
              </a:ext>
            </a:extLst>
          </p:cNvPr>
          <p:cNvSpPr txBox="1"/>
          <p:nvPr/>
        </p:nvSpPr>
        <p:spPr>
          <a:xfrm>
            <a:off x="1767476" y="4082937"/>
            <a:ext cx="529471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最もよく</a:t>
            </a: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x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で</a:t>
            </a: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y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を予測できるモデルを探し出す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">
            <a:extLst>
              <a:ext uri="{FF2B5EF4-FFF2-40B4-BE49-F238E27FC236}">
                <a16:creationId xmlns:a16="http://schemas.microsoft.com/office/drawing/2014/main" id="{1AF576E8-60C0-BC95-C4E9-BB1B3D54FC97}"/>
              </a:ext>
            </a:extLst>
          </p:cNvPr>
          <p:cNvSpPr/>
          <p:nvPr/>
        </p:nvSpPr>
        <p:spPr>
          <a:xfrm>
            <a:off x="260350" y="264724"/>
            <a:ext cx="865505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 sz="2800" b="1"/>
              <a:t>演習</a:t>
            </a:r>
            <a:r>
              <a:rPr lang="en-US" altLang="ja-JP" sz="2800" b="1"/>
              <a:t>12</a:t>
            </a:r>
            <a:r>
              <a:rPr lang="ja-JP" altLang="en-US" sz="2800" b="1"/>
              <a:t>：課題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10EE8A5-ECBC-F11E-8DFA-682FA41591E1}"/>
              </a:ext>
            </a:extLst>
          </p:cNvPr>
          <p:cNvSpPr txBox="1"/>
          <p:nvPr/>
        </p:nvSpPr>
        <p:spPr>
          <a:xfrm>
            <a:off x="451560" y="1295055"/>
            <a:ext cx="7627202" cy="742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r>
              <a:rPr kumimoji="0" lang="en-US" altLang="ja-JP" sz="16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SVC()</a:t>
            </a:r>
            <a:r>
              <a:rPr kumimoji="0" lang="ja-JP" altLang="en-US" sz="16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モデルのハイパーパラメータの指定を</a:t>
            </a:r>
            <a:r>
              <a:rPr lang="en-US" altLang="ja-JP" sz="1600" b="1" dirty="0">
                <a:solidFill>
                  <a:srgbClr val="00B05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(kernel</a:t>
            </a:r>
            <a:r>
              <a:rPr lang="ja-JP" altLang="en-US" sz="1600" b="1">
                <a:solidFill>
                  <a:srgbClr val="00B05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を</a:t>
            </a:r>
            <a:r>
              <a:rPr lang="en-US" altLang="ja-JP" sz="1600" b="1" dirty="0">
                <a:solidFill>
                  <a:srgbClr val="00B05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linear</a:t>
            </a:r>
            <a:r>
              <a:rPr lang="ja-JP" altLang="en-US" sz="1600" b="1">
                <a:solidFill>
                  <a:srgbClr val="00B05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、</a:t>
            </a:r>
            <a:r>
              <a:rPr lang="en-US" altLang="ja-JP" sz="1600" b="1" dirty="0">
                <a:solidFill>
                  <a:srgbClr val="00B05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</a:t>
            </a:r>
            <a:r>
              <a:rPr lang="ja-JP" altLang="en-US" sz="1600" b="1">
                <a:solidFill>
                  <a:srgbClr val="00B05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を</a:t>
            </a:r>
            <a:r>
              <a:rPr lang="en-US" altLang="ja-JP" sz="1600" b="1" dirty="0">
                <a:solidFill>
                  <a:srgbClr val="00B05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100)</a:t>
            </a:r>
            <a:r>
              <a:rPr kumimoji="0" lang="ja-JP" altLang="en-US" sz="1600" b="1" i="0" u="none" strike="noStrike" cap="none" spc="0" normalizeH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 </a:t>
            </a:r>
            <a:r>
              <a:rPr lang="ja-JP" altLang="en-US" sz="1600" b="1">
                <a:latin typeface="Meiryo" panose="020B0604030504040204" pitchFamily="34" charset="-128"/>
                <a:ea typeface="Meiryo" panose="020B0604030504040204" pitchFamily="34" charset="-128"/>
              </a:rPr>
              <a:t>に変更して、</a:t>
            </a:r>
            <a:r>
              <a:rPr lang="en-US" altLang="ja-JP" sz="1600" b="1" dirty="0">
                <a:latin typeface="Meiryo" panose="020B0604030504040204" pitchFamily="34" charset="-128"/>
                <a:ea typeface="Meiryo" panose="020B0604030504040204" pitchFamily="34" charset="-128"/>
              </a:rPr>
              <a:t>STEP2~STEP5</a:t>
            </a:r>
            <a:r>
              <a:rPr lang="ja-JP" altLang="en-US" sz="1600" b="1">
                <a:latin typeface="Meiryo" panose="020B0604030504040204" pitchFamily="34" charset="-128"/>
                <a:ea typeface="Meiryo" panose="020B0604030504040204" pitchFamily="34" charset="-128"/>
              </a:rPr>
              <a:t>まで実行してください。</a:t>
            </a:r>
            <a:endParaRPr kumimoji="0" lang="en-US" altLang="ja-JP" sz="1600" b="1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  <a:sym typeface="ヒラギノ角ゴ ProN W6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88CBDB7-FE4C-0DB9-4CD1-68CF823EB7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40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3947AC0-04F2-D57E-A166-C2613F3618B1}"/>
              </a:ext>
            </a:extLst>
          </p:cNvPr>
          <p:cNvSpPr txBox="1"/>
          <p:nvPr/>
        </p:nvSpPr>
        <p:spPr>
          <a:xfrm>
            <a:off x="364096" y="795743"/>
            <a:ext cx="841104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err="1"/>
              <a:t>Webclass</a:t>
            </a:r>
            <a:r>
              <a:rPr lang="ja-JP" altLang="en-US" sz="1800"/>
              <a:t>で課題を提出してください。締め切りは</a:t>
            </a:r>
            <a:r>
              <a:rPr lang="en-US" altLang="ja-JP" sz="1800">
                <a:solidFill>
                  <a:srgbClr val="FF0000"/>
                </a:solidFill>
              </a:rPr>
              <a:t>2024/02/07 23:59</a:t>
            </a:r>
            <a:r>
              <a:rPr lang="ja-JP" altLang="en-US" sz="1800"/>
              <a:t>まで</a:t>
            </a:r>
            <a:endParaRPr lang="en-US" altLang="ja-JP" sz="1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A6C79C9-8EE6-F42E-0422-E7280B2D9E37}"/>
              </a:ext>
            </a:extLst>
          </p:cNvPr>
          <p:cNvSpPr txBox="1"/>
          <p:nvPr/>
        </p:nvSpPr>
        <p:spPr>
          <a:xfrm>
            <a:off x="461163" y="2284941"/>
            <a:ext cx="8454237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以下の</a:t>
            </a: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4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つの性能指標について「良性腫瘍」のものを回答してください。</a:t>
            </a:r>
            <a:endParaRPr kumimoji="0" lang="en-US" altLang="ja-JP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(1)Accuracy(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正解率</a:t>
            </a: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000" dirty="0"/>
              <a:t>(2)Precision(</a:t>
            </a:r>
            <a:r>
              <a:rPr lang="ja-JP" altLang="en-US" sz="2000"/>
              <a:t>適合率</a:t>
            </a:r>
            <a:r>
              <a:rPr lang="en-US" altLang="ja-JP" sz="2000" dirty="0"/>
              <a:t>)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(3)Recall(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再現率</a:t>
            </a: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000" dirty="0"/>
              <a:t>(4)F1</a:t>
            </a:r>
            <a:r>
              <a:rPr lang="ja-JP" altLang="en-US" sz="2000"/>
              <a:t>値</a:t>
            </a:r>
            <a:endParaRPr kumimoji="0" lang="ja-JP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3559337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">
            <a:extLst>
              <a:ext uri="{FF2B5EF4-FFF2-40B4-BE49-F238E27FC236}">
                <a16:creationId xmlns:a16="http://schemas.microsoft.com/office/drawing/2014/main" id="{1AF576E8-60C0-BC95-C4E9-BB1B3D54FC97}"/>
              </a:ext>
            </a:extLst>
          </p:cNvPr>
          <p:cNvSpPr/>
          <p:nvPr/>
        </p:nvSpPr>
        <p:spPr>
          <a:xfrm>
            <a:off x="260350" y="264724"/>
            <a:ext cx="865505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 sz="2800" b="1"/>
              <a:t>演習</a:t>
            </a:r>
            <a:r>
              <a:rPr lang="en-US" altLang="ja-JP" sz="2800" b="1"/>
              <a:t>12</a:t>
            </a:r>
            <a:r>
              <a:rPr lang="ja-JP" altLang="en-US" sz="2800" b="1"/>
              <a:t>：課題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88CBDB7-FE4C-0DB9-4CD1-68CF823EB7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41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3947AC0-04F2-D57E-A166-C2613F3618B1}"/>
              </a:ext>
            </a:extLst>
          </p:cNvPr>
          <p:cNvSpPr txBox="1"/>
          <p:nvPr/>
        </p:nvSpPr>
        <p:spPr>
          <a:xfrm>
            <a:off x="364096" y="795743"/>
            <a:ext cx="841104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err="1"/>
              <a:t>Webclass</a:t>
            </a:r>
            <a:r>
              <a:rPr lang="ja-JP" altLang="en-US" sz="1800"/>
              <a:t>で課題を提出してください。締め切りは</a:t>
            </a:r>
            <a:r>
              <a:rPr lang="en-US" altLang="ja-JP" sz="1800">
                <a:solidFill>
                  <a:srgbClr val="FF0000"/>
                </a:solidFill>
              </a:rPr>
              <a:t>2024/02/07 23:59</a:t>
            </a:r>
            <a:r>
              <a:rPr lang="ja-JP" altLang="en-US" sz="1800"/>
              <a:t>まで</a:t>
            </a:r>
            <a:endParaRPr lang="en-US" altLang="ja-JP" sz="1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386733B-E68F-DB78-B168-9A9B7949DC49}"/>
              </a:ext>
            </a:extLst>
          </p:cNvPr>
          <p:cNvSpPr txBox="1"/>
          <p:nvPr/>
        </p:nvSpPr>
        <p:spPr>
          <a:xfrm>
            <a:off x="446035" y="1171920"/>
            <a:ext cx="8247167" cy="742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r>
              <a:rPr lang="ja-JP" altLang="en-US" sz="1600" b="1">
                <a:latin typeface="Meiryo" panose="020B0604030504040204" pitchFamily="34" charset="-128"/>
                <a:ea typeface="Meiryo" panose="020B0604030504040204" pitchFamily="34" charset="-128"/>
              </a:rPr>
              <a:t>サポートベクターマシンについて理解を問う選択問題が二問あります。正しい選択肢を一つ</a:t>
            </a:r>
            <a:r>
              <a:rPr lang="en-US" altLang="ja-JP" sz="1600" b="1" dirty="0" err="1">
                <a:latin typeface="Meiryo" panose="020B0604030504040204" pitchFamily="34" charset="-128"/>
                <a:ea typeface="Meiryo" panose="020B0604030504040204" pitchFamily="34" charset="-128"/>
              </a:rPr>
              <a:t>webclass</a:t>
            </a:r>
            <a:r>
              <a:rPr lang="ja-JP" altLang="en-US" sz="1600" b="1">
                <a:latin typeface="Meiryo" panose="020B0604030504040204" pitchFamily="34" charset="-128"/>
                <a:ea typeface="Meiryo" panose="020B0604030504040204" pitchFamily="34" charset="-128"/>
              </a:rPr>
              <a:t>で選択してください。</a:t>
            </a:r>
            <a:endParaRPr kumimoji="0" lang="en-US" altLang="ja-JP" sz="1600" b="1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  <a:sym typeface="ヒラギノ角ゴ ProN W6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B5C8209-FF0D-7E98-14A2-524409163A47}"/>
              </a:ext>
            </a:extLst>
          </p:cNvPr>
          <p:cNvSpPr txBox="1"/>
          <p:nvPr/>
        </p:nvSpPr>
        <p:spPr>
          <a:xfrm>
            <a:off x="793466" y="3526502"/>
            <a:ext cx="6064161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(6) 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問題</a:t>
            </a:r>
            <a:r>
              <a:rPr lang="en-US" altLang="ja-JP" sz="1600" dirty="0"/>
              <a:t>2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：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SVM</a:t>
            </a:r>
            <a:r>
              <a:rPr lang="ja-JP" altLang="en-US" sz="1600"/>
              <a:t>においてカーネルトリックは何を行いますか？</a:t>
            </a:r>
            <a:endParaRPr lang="en-US" altLang="ja-JP" sz="1600" dirty="0"/>
          </a:p>
          <a:p>
            <a:pPr marL="404813" indent="-174625" algn="l">
              <a:buFont typeface="+mj-lt"/>
              <a:buAutoNum type="arabicPeriod"/>
            </a:pPr>
            <a:r>
              <a:rPr lang="ja-JP" altLang="en-US" sz="1600" b="0" i="0">
                <a:solidFill>
                  <a:srgbClr val="374151"/>
                </a:solidFill>
                <a:effectLst/>
                <a:latin typeface="Söhne"/>
              </a:rPr>
              <a:t>次元削減をする</a:t>
            </a:r>
            <a:endParaRPr lang="en-US" altLang="ja-JP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04813" indent="-174625" algn="l">
              <a:buFont typeface="+mj-lt"/>
              <a:buAutoNum type="arabicPeriod"/>
            </a:pPr>
            <a:r>
              <a:rPr lang="ja-JP" altLang="en-US" sz="1600" b="0" i="0">
                <a:solidFill>
                  <a:srgbClr val="374151"/>
                </a:solidFill>
                <a:effectLst/>
                <a:latin typeface="Söhne"/>
              </a:rPr>
              <a:t>過学習を防ぐ</a:t>
            </a:r>
          </a:p>
          <a:p>
            <a:pPr marL="404813" indent="-174625" algn="l">
              <a:buFont typeface="+mj-lt"/>
              <a:buAutoNum type="arabicPeriod"/>
            </a:pPr>
            <a:r>
              <a:rPr lang="ja-JP" altLang="en-US" sz="1600" b="0" i="0">
                <a:solidFill>
                  <a:srgbClr val="374151"/>
                </a:solidFill>
                <a:effectLst/>
                <a:latin typeface="Söhne"/>
              </a:rPr>
              <a:t>線形分離を可能にする</a:t>
            </a:r>
            <a:endParaRPr lang="en-US" altLang="ja-JP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04813" indent="-174625" algn="l">
              <a:buFont typeface="+mj-lt"/>
              <a:buAutoNum type="arabicPeriod"/>
            </a:pPr>
            <a:r>
              <a:rPr lang="ja-JP" altLang="en-US" sz="1600" b="0" i="0">
                <a:solidFill>
                  <a:srgbClr val="374151"/>
                </a:solidFill>
                <a:effectLst/>
                <a:latin typeface="Söhne"/>
              </a:rPr>
              <a:t>サポートベクターの数を増やす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D1CC782-0D9A-DEFD-23D7-1F73759B9093}"/>
              </a:ext>
            </a:extLst>
          </p:cNvPr>
          <p:cNvSpPr txBox="1"/>
          <p:nvPr/>
        </p:nvSpPr>
        <p:spPr>
          <a:xfrm>
            <a:off x="793466" y="1992190"/>
            <a:ext cx="432329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(5) 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問題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：サポートベクターとは何ですか？</a:t>
            </a:r>
            <a:endParaRPr lang="en-US" altLang="ja-JP" sz="1600" dirty="0"/>
          </a:p>
          <a:p>
            <a:pPr marL="404813" indent="-174625" algn="l">
              <a:buFont typeface="+mj-lt"/>
              <a:buAutoNum type="arabicPeriod"/>
            </a:pPr>
            <a:r>
              <a:rPr lang="ja-JP" altLang="en-US" sz="1600">
                <a:solidFill>
                  <a:srgbClr val="374151"/>
                </a:solidFill>
                <a:latin typeface="Söhne"/>
              </a:rPr>
              <a:t>最もエラーが小さいデータ</a:t>
            </a:r>
            <a:endParaRPr lang="en-US" altLang="ja-JP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04813" indent="-174625" algn="l">
              <a:buFont typeface="+mj-lt"/>
              <a:buAutoNum type="arabicPeriod"/>
            </a:pPr>
            <a:r>
              <a:rPr lang="ja-JP" altLang="en-US" sz="1600" b="0" i="0">
                <a:solidFill>
                  <a:srgbClr val="374151"/>
                </a:solidFill>
                <a:effectLst/>
                <a:latin typeface="Söhne"/>
              </a:rPr>
              <a:t>各分類クラスの中心に最も近いデータ</a:t>
            </a:r>
          </a:p>
          <a:p>
            <a:pPr marL="404813" indent="-174625" algn="l">
              <a:buFont typeface="+mj-lt"/>
              <a:buAutoNum type="arabicPeriod"/>
            </a:pPr>
            <a:r>
              <a:rPr lang="ja-JP" altLang="en-US" sz="1600" b="0" i="0">
                <a:solidFill>
                  <a:srgbClr val="374151"/>
                </a:solidFill>
                <a:effectLst/>
                <a:latin typeface="Söhne"/>
              </a:rPr>
              <a:t>分類境界に最も近いデータ</a:t>
            </a:r>
            <a:endParaRPr lang="en-US" altLang="ja-JP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04813" indent="-174625" algn="l">
              <a:buFont typeface="+mj-lt"/>
              <a:buAutoNum type="arabicPeriod"/>
            </a:pPr>
            <a:r>
              <a:rPr lang="ja-JP" altLang="en-US" sz="1600" b="0" i="0">
                <a:solidFill>
                  <a:srgbClr val="374151"/>
                </a:solidFill>
                <a:effectLst/>
                <a:latin typeface="Söhne"/>
              </a:rPr>
              <a:t>最も頻繁に出現するデータ</a:t>
            </a:r>
          </a:p>
        </p:txBody>
      </p:sp>
    </p:spTree>
    <p:extLst>
      <p:ext uri="{BB962C8B-B14F-4D97-AF65-F5344CB8AC3E}">
        <p14:creationId xmlns:p14="http://schemas.microsoft.com/office/powerpoint/2010/main" val="2300022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760" y="134754"/>
            <a:ext cx="8556859" cy="5008746"/>
            <a:chOff x="139700" y="850900"/>
            <a:chExt cx="10414000" cy="5854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981" y="1380617"/>
              <a:ext cx="10182577" cy="52864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6050" y="857250"/>
              <a:ext cx="10401300" cy="5842000"/>
            </a:xfrm>
            <a:custGeom>
              <a:avLst/>
              <a:gdLst/>
              <a:ahLst/>
              <a:cxnLst/>
              <a:rect l="l" t="t" r="r" b="b"/>
              <a:pathLst>
                <a:path w="10401300" h="5842000">
                  <a:moveTo>
                    <a:pt x="0" y="0"/>
                  </a:moveTo>
                  <a:lnTo>
                    <a:pt x="10401300" y="0"/>
                  </a:lnTo>
                  <a:lnTo>
                    <a:pt x="10401300" y="5842000"/>
                  </a:lnTo>
                  <a:lnTo>
                    <a:pt x="0" y="5842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66"/>
            </a:p>
          </p:txBody>
        </p:sp>
      </p:grp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205F1B0-29DB-7C14-6487-89DE41A6E1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ja-JP" smtClean="0"/>
              <a:t>5</a:t>
            </a:fld>
            <a:endParaRPr lang="en-US" altLang="ja-JP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5AE6BF-DC8B-FCD4-DFB9-7A774F800F73}"/>
              </a:ext>
            </a:extLst>
          </p:cNvPr>
          <p:cNvSpPr txBox="1"/>
          <p:nvPr/>
        </p:nvSpPr>
        <p:spPr>
          <a:xfrm>
            <a:off x="5812603" y="4601074"/>
            <a:ext cx="293670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</a:t>
            </a:r>
            <a:r>
              <a:rPr lang="ja-JP" altLang="en-US" sz="1600"/>
              <a:t>清水先生の講義資料より引用</a:t>
            </a:r>
            <a:r>
              <a:rPr lang="en-US" altLang="ja-JP" sz="1600" dirty="0"/>
              <a:t>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四角形"/>
          <p:cNvSpPr/>
          <p:nvPr/>
        </p:nvSpPr>
        <p:spPr>
          <a:xfrm>
            <a:off x="3485757" y="2576652"/>
            <a:ext cx="577946" cy="312002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65" name="楕円"/>
          <p:cNvSpPr/>
          <p:nvPr/>
        </p:nvSpPr>
        <p:spPr>
          <a:xfrm>
            <a:off x="4037826" y="1711482"/>
            <a:ext cx="806481" cy="295530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69" name="線"/>
          <p:cNvSpPr/>
          <p:nvPr/>
        </p:nvSpPr>
        <p:spPr>
          <a:xfrm>
            <a:off x="4959491" y="2899224"/>
            <a:ext cx="466148" cy="46614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470" name="線"/>
          <p:cNvSpPr/>
          <p:nvPr/>
        </p:nvSpPr>
        <p:spPr>
          <a:xfrm>
            <a:off x="4548055" y="2079762"/>
            <a:ext cx="409110" cy="37816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471" name="線"/>
          <p:cNvSpPr/>
          <p:nvPr/>
        </p:nvSpPr>
        <p:spPr>
          <a:xfrm flipH="1">
            <a:off x="4395698" y="2899224"/>
            <a:ext cx="466148" cy="46614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472" name="線"/>
          <p:cNvSpPr/>
          <p:nvPr/>
        </p:nvSpPr>
        <p:spPr>
          <a:xfrm flipH="1">
            <a:off x="3909791" y="2050820"/>
            <a:ext cx="466148" cy="46614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48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84" name="決定木(decision tree)"/>
          <p:cNvSpPr txBox="1"/>
          <p:nvPr/>
        </p:nvSpPr>
        <p:spPr>
          <a:xfrm>
            <a:off x="1244537" y="94541"/>
            <a:ext cx="6654926" cy="35009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lang="ja-JP" altLang="en-US" sz="2025"/>
              <a:t>教師あり学習の種類</a:t>
            </a:r>
            <a:endParaRPr sz="2025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97789BA-EA31-9FFC-4A76-9FA912783006}"/>
              </a:ext>
            </a:extLst>
          </p:cNvPr>
          <p:cNvSpPr txBox="1"/>
          <p:nvPr/>
        </p:nvSpPr>
        <p:spPr>
          <a:xfrm>
            <a:off x="4031335" y="847898"/>
            <a:ext cx="958596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r>
              <a:rPr lang="en-US" altLang="ja-JP" sz="1800" dirty="0"/>
              <a:t>2.</a:t>
            </a:r>
            <a:r>
              <a:rPr lang="ja-JP" altLang="en-US" sz="1800"/>
              <a:t>決定木</a:t>
            </a:r>
            <a:endParaRPr lang="en-US" altLang="ja-JP" sz="1800" dirty="0"/>
          </a:p>
        </p:txBody>
      </p:sp>
      <p:sp>
        <p:nvSpPr>
          <p:cNvPr id="3" name="楕円">
            <a:extLst>
              <a:ext uri="{FF2B5EF4-FFF2-40B4-BE49-F238E27FC236}">
                <a16:creationId xmlns:a16="http://schemas.microsoft.com/office/drawing/2014/main" id="{5E1A7844-9F6F-C6AE-B940-A9708E6858BF}"/>
              </a:ext>
            </a:extLst>
          </p:cNvPr>
          <p:cNvSpPr/>
          <p:nvPr/>
        </p:nvSpPr>
        <p:spPr>
          <a:xfrm>
            <a:off x="4510634" y="2545540"/>
            <a:ext cx="806481" cy="295530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" name="四角形">
            <a:extLst>
              <a:ext uri="{FF2B5EF4-FFF2-40B4-BE49-F238E27FC236}">
                <a16:creationId xmlns:a16="http://schemas.microsoft.com/office/drawing/2014/main" id="{18F7712A-5FEF-07CF-0330-30FFD5F687BA}"/>
              </a:ext>
            </a:extLst>
          </p:cNvPr>
          <p:cNvSpPr/>
          <p:nvPr/>
        </p:nvSpPr>
        <p:spPr>
          <a:xfrm>
            <a:off x="4221661" y="3404419"/>
            <a:ext cx="577946" cy="312002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" name="四角形">
            <a:extLst>
              <a:ext uri="{FF2B5EF4-FFF2-40B4-BE49-F238E27FC236}">
                <a16:creationId xmlns:a16="http://schemas.microsoft.com/office/drawing/2014/main" id="{59BE3DB0-5D9D-B3C9-2302-6EB54B5418A6}"/>
              </a:ext>
            </a:extLst>
          </p:cNvPr>
          <p:cNvSpPr/>
          <p:nvPr/>
        </p:nvSpPr>
        <p:spPr>
          <a:xfrm>
            <a:off x="5164046" y="3407425"/>
            <a:ext cx="577946" cy="312002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C6F1D92-5F51-74F5-8B14-ADAB858F1EC7}"/>
              </a:ext>
            </a:extLst>
          </p:cNvPr>
          <p:cNvSpPr txBox="1"/>
          <p:nvPr/>
        </p:nvSpPr>
        <p:spPr>
          <a:xfrm>
            <a:off x="6322163" y="848552"/>
            <a:ext cx="2420534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r"/>
            <a:r>
              <a:rPr lang="en-US" altLang="ja-JP" sz="1800"/>
              <a:t>3. </a:t>
            </a:r>
            <a:r>
              <a:rPr lang="ja-JP" altLang="en-US" sz="1800"/>
              <a:t>ランダムフォレスト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E6B044F-C79F-827B-26AB-B44109DE6871}"/>
              </a:ext>
            </a:extLst>
          </p:cNvPr>
          <p:cNvSpPr/>
          <p:nvPr/>
        </p:nvSpPr>
        <p:spPr>
          <a:xfrm>
            <a:off x="272868" y="1425416"/>
            <a:ext cx="2700000" cy="2664000"/>
          </a:xfrm>
          <a:prstGeom prst="rect">
            <a:avLst/>
          </a:prstGeom>
          <a:noFill/>
          <a:ln w="31750" cap="flat">
            <a:solidFill>
              <a:srgbClr val="0020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779B94A-DEA0-6E0A-5C75-1738324E551C}"/>
              </a:ext>
            </a:extLst>
          </p:cNvPr>
          <p:cNvSpPr txBox="1"/>
          <p:nvPr/>
        </p:nvSpPr>
        <p:spPr>
          <a:xfrm>
            <a:off x="237376" y="848018"/>
            <a:ext cx="2805256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r"/>
            <a:r>
              <a:rPr lang="en-US" altLang="ja-JP" sz="1800"/>
              <a:t>1.</a:t>
            </a:r>
            <a:r>
              <a:rPr lang="ja-JP" altLang="en-US" sz="1800"/>
              <a:t>サポートベクターマシン</a:t>
            </a:r>
          </a:p>
        </p:txBody>
      </p:sp>
      <p:sp>
        <p:nvSpPr>
          <p:cNvPr id="11" name="四角形">
            <a:extLst>
              <a:ext uri="{FF2B5EF4-FFF2-40B4-BE49-F238E27FC236}">
                <a16:creationId xmlns:a16="http://schemas.microsoft.com/office/drawing/2014/main" id="{13CD733C-D553-03D7-FB80-414E9306B9D1}"/>
              </a:ext>
            </a:extLst>
          </p:cNvPr>
          <p:cNvSpPr/>
          <p:nvPr/>
        </p:nvSpPr>
        <p:spPr>
          <a:xfrm>
            <a:off x="6480705" y="2044514"/>
            <a:ext cx="196873" cy="164484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2" name="楕円">
            <a:extLst>
              <a:ext uri="{FF2B5EF4-FFF2-40B4-BE49-F238E27FC236}">
                <a16:creationId xmlns:a16="http://schemas.microsoft.com/office/drawing/2014/main" id="{12F91BF7-E843-1D1E-205D-CE3996F0084A}"/>
              </a:ext>
            </a:extLst>
          </p:cNvPr>
          <p:cNvSpPr/>
          <p:nvPr/>
        </p:nvSpPr>
        <p:spPr>
          <a:xfrm>
            <a:off x="6598310" y="1574482"/>
            <a:ext cx="338112" cy="186284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4" name="線">
            <a:extLst>
              <a:ext uri="{FF2B5EF4-FFF2-40B4-BE49-F238E27FC236}">
                <a16:creationId xmlns:a16="http://schemas.microsoft.com/office/drawing/2014/main" id="{5E6C825B-2D42-B7EA-0B27-12B2F0D858C6}"/>
              </a:ext>
            </a:extLst>
          </p:cNvPr>
          <p:cNvSpPr/>
          <p:nvPr/>
        </p:nvSpPr>
        <p:spPr>
          <a:xfrm>
            <a:off x="6830173" y="1773824"/>
            <a:ext cx="138771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16" name="線">
            <a:extLst>
              <a:ext uri="{FF2B5EF4-FFF2-40B4-BE49-F238E27FC236}">
                <a16:creationId xmlns:a16="http://schemas.microsoft.com/office/drawing/2014/main" id="{F3AA8BD3-B8A5-C46A-E69B-429D0078ED66}"/>
              </a:ext>
            </a:extLst>
          </p:cNvPr>
          <p:cNvSpPr/>
          <p:nvPr/>
        </p:nvSpPr>
        <p:spPr>
          <a:xfrm flipH="1">
            <a:off x="6570494" y="1778952"/>
            <a:ext cx="153912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22" name="楕円">
            <a:extLst>
              <a:ext uri="{FF2B5EF4-FFF2-40B4-BE49-F238E27FC236}">
                <a16:creationId xmlns:a16="http://schemas.microsoft.com/office/drawing/2014/main" id="{959C1FA6-BB02-703E-AFF6-5991624A7473}"/>
              </a:ext>
            </a:extLst>
          </p:cNvPr>
          <p:cNvSpPr/>
          <p:nvPr/>
        </p:nvSpPr>
        <p:spPr>
          <a:xfrm>
            <a:off x="6830173" y="2022714"/>
            <a:ext cx="338112" cy="186284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3" name="線">
            <a:extLst>
              <a:ext uri="{FF2B5EF4-FFF2-40B4-BE49-F238E27FC236}">
                <a16:creationId xmlns:a16="http://schemas.microsoft.com/office/drawing/2014/main" id="{49F1A566-D34F-7839-665B-23638D5BAA39}"/>
              </a:ext>
            </a:extLst>
          </p:cNvPr>
          <p:cNvSpPr/>
          <p:nvPr/>
        </p:nvSpPr>
        <p:spPr>
          <a:xfrm>
            <a:off x="7038199" y="2249312"/>
            <a:ext cx="138771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24" name="線">
            <a:extLst>
              <a:ext uri="{FF2B5EF4-FFF2-40B4-BE49-F238E27FC236}">
                <a16:creationId xmlns:a16="http://schemas.microsoft.com/office/drawing/2014/main" id="{857C9940-8C14-FE8A-A2B8-25EDD9B52AA5}"/>
              </a:ext>
            </a:extLst>
          </p:cNvPr>
          <p:cNvSpPr/>
          <p:nvPr/>
        </p:nvSpPr>
        <p:spPr>
          <a:xfrm flipH="1">
            <a:off x="6778520" y="2254440"/>
            <a:ext cx="153912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25" name="四角形">
            <a:extLst>
              <a:ext uri="{FF2B5EF4-FFF2-40B4-BE49-F238E27FC236}">
                <a16:creationId xmlns:a16="http://schemas.microsoft.com/office/drawing/2014/main" id="{90AA9CC1-D117-429D-E747-A5AFEE0D15B4}"/>
              </a:ext>
            </a:extLst>
          </p:cNvPr>
          <p:cNvSpPr/>
          <p:nvPr/>
        </p:nvSpPr>
        <p:spPr>
          <a:xfrm>
            <a:off x="6644386" y="2484577"/>
            <a:ext cx="196873" cy="164484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6" name="四角形">
            <a:extLst>
              <a:ext uri="{FF2B5EF4-FFF2-40B4-BE49-F238E27FC236}">
                <a16:creationId xmlns:a16="http://schemas.microsoft.com/office/drawing/2014/main" id="{FBF9DA50-EA06-5E35-8AC3-EA2593D08CC8}"/>
              </a:ext>
            </a:extLst>
          </p:cNvPr>
          <p:cNvSpPr/>
          <p:nvPr/>
        </p:nvSpPr>
        <p:spPr>
          <a:xfrm>
            <a:off x="7078534" y="2500800"/>
            <a:ext cx="196873" cy="164484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EF3DC02-A41B-C2CE-E61E-B44F18DA761F}"/>
              </a:ext>
            </a:extLst>
          </p:cNvPr>
          <p:cNvSpPr/>
          <p:nvPr/>
        </p:nvSpPr>
        <p:spPr>
          <a:xfrm>
            <a:off x="6413298" y="1530673"/>
            <a:ext cx="978123" cy="1260000"/>
          </a:xfrm>
          <a:prstGeom prst="rect">
            <a:avLst/>
          </a:prstGeom>
          <a:noFill/>
          <a:ln w="254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8" name="四角形">
            <a:extLst>
              <a:ext uri="{FF2B5EF4-FFF2-40B4-BE49-F238E27FC236}">
                <a16:creationId xmlns:a16="http://schemas.microsoft.com/office/drawing/2014/main" id="{B3B51D8B-AF36-E2DF-4FD4-6C12FEC1654F}"/>
              </a:ext>
            </a:extLst>
          </p:cNvPr>
          <p:cNvSpPr/>
          <p:nvPr/>
        </p:nvSpPr>
        <p:spPr>
          <a:xfrm>
            <a:off x="7518263" y="2057670"/>
            <a:ext cx="196873" cy="164484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" name="楕円">
            <a:extLst>
              <a:ext uri="{FF2B5EF4-FFF2-40B4-BE49-F238E27FC236}">
                <a16:creationId xmlns:a16="http://schemas.microsoft.com/office/drawing/2014/main" id="{551B7EF5-6464-863A-7727-7AAD1305A480}"/>
              </a:ext>
            </a:extLst>
          </p:cNvPr>
          <p:cNvSpPr/>
          <p:nvPr/>
        </p:nvSpPr>
        <p:spPr>
          <a:xfrm>
            <a:off x="7635868" y="1587638"/>
            <a:ext cx="338112" cy="186284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0" name="線">
            <a:extLst>
              <a:ext uri="{FF2B5EF4-FFF2-40B4-BE49-F238E27FC236}">
                <a16:creationId xmlns:a16="http://schemas.microsoft.com/office/drawing/2014/main" id="{94F2D363-745C-4E37-5A49-3AFCFA977081}"/>
              </a:ext>
            </a:extLst>
          </p:cNvPr>
          <p:cNvSpPr/>
          <p:nvPr/>
        </p:nvSpPr>
        <p:spPr>
          <a:xfrm>
            <a:off x="7867731" y="1786980"/>
            <a:ext cx="138771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31" name="線">
            <a:extLst>
              <a:ext uri="{FF2B5EF4-FFF2-40B4-BE49-F238E27FC236}">
                <a16:creationId xmlns:a16="http://schemas.microsoft.com/office/drawing/2014/main" id="{01D2994E-9ED4-3E72-0C78-73F840FF3F1A}"/>
              </a:ext>
            </a:extLst>
          </p:cNvPr>
          <p:cNvSpPr/>
          <p:nvPr/>
        </p:nvSpPr>
        <p:spPr>
          <a:xfrm flipH="1">
            <a:off x="7608052" y="1792108"/>
            <a:ext cx="153912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32" name="楕円">
            <a:extLst>
              <a:ext uri="{FF2B5EF4-FFF2-40B4-BE49-F238E27FC236}">
                <a16:creationId xmlns:a16="http://schemas.microsoft.com/office/drawing/2014/main" id="{DD5368D2-0EE8-ED7A-943A-2C38B9F8CAC1}"/>
              </a:ext>
            </a:extLst>
          </p:cNvPr>
          <p:cNvSpPr/>
          <p:nvPr/>
        </p:nvSpPr>
        <p:spPr>
          <a:xfrm>
            <a:off x="7867731" y="2035870"/>
            <a:ext cx="338112" cy="186284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3" name="線">
            <a:extLst>
              <a:ext uri="{FF2B5EF4-FFF2-40B4-BE49-F238E27FC236}">
                <a16:creationId xmlns:a16="http://schemas.microsoft.com/office/drawing/2014/main" id="{68B8C500-F19A-4084-7317-1756FD444349}"/>
              </a:ext>
            </a:extLst>
          </p:cNvPr>
          <p:cNvSpPr/>
          <p:nvPr/>
        </p:nvSpPr>
        <p:spPr>
          <a:xfrm>
            <a:off x="8075757" y="2262468"/>
            <a:ext cx="138771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34" name="線">
            <a:extLst>
              <a:ext uri="{FF2B5EF4-FFF2-40B4-BE49-F238E27FC236}">
                <a16:creationId xmlns:a16="http://schemas.microsoft.com/office/drawing/2014/main" id="{A33F2CA8-47D0-2B0C-EE12-89C1185746A1}"/>
              </a:ext>
            </a:extLst>
          </p:cNvPr>
          <p:cNvSpPr/>
          <p:nvPr/>
        </p:nvSpPr>
        <p:spPr>
          <a:xfrm flipH="1">
            <a:off x="7816078" y="2267596"/>
            <a:ext cx="153912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35" name="四角形">
            <a:extLst>
              <a:ext uri="{FF2B5EF4-FFF2-40B4-BE49-F238E27FC236}">
                <a16:creationId xmlns:a16="http://schemas.microsoft.com/office/drawing/2014/main" id="{838FAD65-1D9C-A977-4CB3-4DC562F2780A}"/>
              </a:ext>
            </a:extLst>
          </p:cNvPr>
          <p:cNvSpPr/>
          <p:nvPr/>
        </p:nvSpPr>
        <p:spPr>
          <a:xfrm>
            <a:off x="7681944" y="2497734"/>
            <a:ext cx="196873" cy="164484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6" name="四角形">
            <a:extLst>
              <a:ext uri="{FF2B5EF4-FFF2-40B4-BE49-F238E27FC236}">
                <a16:creationId xmlns:a16="http://schemas.microsoft.com/office/drawing/2014/main" id="{67CD850C-3DC4-2A66-AE33-116DB70C0905}"/>
              </a:ext>
            </a:extLst>
          </p:cNvPr>
          <p:cNvSpPr/>
          <p:nvPr/>
        </p:nvSpPr>
        <p:spPr>
          <a:xfrm>
            <a:off x="8116092" y="2513956"/>
            <a:ext cx="196873" cy="164484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8" name="四角形">
            <a:extLst>
              <a:ext uri="{FF2B5EF4-FFF2-40B4-BE49-F238E27FC236}">
                <a16:creationId xmlns:a16="http://schemas.microsoft.com/office/drawing/2014/main" id="{8E7BDB17-61BA-470E-0660-4F11B4F82F1B}"/>
              </a:ext>
            </a:extLst>
          </p:cNvPr>
          <p:cNvSpPr/>
          <p:nvPr/>
        </p:nvSpPr>
        <p:spPr>
          <a:xfrm>
            <a:off x="6826979" y="3313905"/>
            <a:ext cx="196873" cy="164484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9" name="楕円">
            <a:extLst>
              <a:ext uri="{FF2B5EF4-FFF2-40B4-BE49-F238E27FC236}">
                <a16:creationId xmlns:a16="http://schemas.microsoft.com/office/drawing/2014/main" id="{8F9FB37A-3AD4-A098-27CC-E7CFAF04367A}"/>
              </a:ext>
            </a:extLst>
          </p:cNvPr>
          <p:cNvSpPr/>
          <p:nvPr/>
        </p:nvSpPr>
        <p:spPr>
          <a:xfrm>
            <a:off x="6944585" y="2843873"/>
            <a:ext cx="338112" cy="186284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0" name="線">
            <a:extLst>
              <a:ext uri="{FF2B5EF4-FFF2-40B4-BE49-F238E27FC236}">
                <a16:creationId xmlns:a16="http://schemas.microsoft.com/office/drawing/2014/main" id="{93651932-BAB9-83F2-96FD-15D51F910861}"/>
              </a:ext>
            </a:extLst>
          </p:cNvPr>
          <p:cNvSpPr/>
          <p:nvPr/>
        </p:nvSpPr>
        <p:spPr>
          <a:xfrm>
            <a:off x="7176448" y="3043215"/>
            <a:ext cx="138771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41" name="線">
            <a:extLst>
              <a:ext uri="{FF2B5EF4-FFF2-40B4-BE49-F238E27FC236}">
                <a16:creationId xmlns:a16="http://schemas.microsoft.com/office/drawing/2014/main" id="{42A77888-5240-CC3C-C5CE-12D629FC5D03}"/>
              </a:ext>
            </a:extLst>
          </p:cNvPr>
          <p:cNvSpPr/>
          <p:nvPr/>
        </p:nvSpPr>
        <p:spPr>
          <a:xfrm flipH="1">
            <a:off x="6916768" y="3048343"/>
            <a:ext cx="153912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42" name="楕円">
            <a:extLst>
              <a:ext uri="{FF2B5EF4-FFF2-40B4-BE49-F238E27FC236}">
                <a16:creationId xmlns:a16="http://schemas.microsoft.com/office/drawing/2014/main" id="{CDEAB48C-65F0-84D7-83D7-87C18E2EF1BF}"/>
              </a:ext>
            </a:extLst>
          </p:cNvPr>
          <p:cNvSpPr/>
          <p:nvPr/>
        </p:nvSpPr>
        <p:spPr>
          <a:xfrm>
            <a:off x="7176447" y="3292105"/>
            <a:ext cx="338112" cy="186284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3" name="線">
            <a:extLst>
              <a:ext uri="{FF2B5EF4-FFF2-40B4-BE49-F238E27FC236}">
                <a16:creationId xmlns:a16="http://schemas.microsoft.com/office/drawing/2014/main" id="{DED5438C-BA9C-7865-18B9-9DC0474A314C}"/>
              </a:ext>
            </a:extLst>
          </p:cNvPr>
          <p:cNvSpPr/>
          <p:nvPr/>
        </p:nvSpPr>
        <p:spPr>
          <a:xfrm>
            <a:off x="7384474" y="3518703"/>
            <a:ext cx="138771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44" name="線">
            <a:extLst>
              <a:ext uri="{FF2B5EF4-FFF2-40B4-BE49-F238E27FC236}">
                <a16:creationId xmlns:a16="http://schemas.microsoft.com/office/drawing/2014/main" id="{61496945-989B-C66D-0B8E-3C563B83B8B6}"/>
              </a:ext>
            </a:extLst>
          </p:cNvPr>
          <p:cNvSpPr/>
          <p:nvPr/>
        </p:nvSpPr>
        <p:spPr>
          <a:xfrm flipH="1">
            <a:off x="7124794" y="3523831"/>
            <a:ext cx="153912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45" name="四角形">
            <a:extLst>
              <a:ext uri="{FF2B5EF4-FFF2-40B4-BE49-F238E27FC236}">
                <a16:creationId xmlns:a16="http://schemas.microsoft.com/office/drawing/2014/main" id="{F874B54E-CBFF-07BE-1AAF-10924FCA1F59}"/>
              </a:ext>
            </a:extLst>
          </p:cNvPr>
          <p:cNvSpPr/>
          <p:nvPr/>
        </p:nvSpPr>
        <p:spPr>
          <a:xfrm>
            <a:off x="6990661" y="3753969"/>
            <a:ext cx="196873" cy="164484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6" name="四角形">
            <a:extLst>
              <a:ext uri="{FF2B5EF4-FFF2-40B4-BE49-F238E27FC236}">
                <a16:creationId xmlns:a16="http://schemas.microsoft.com/office/drawing/2014/main" id="{D94B278D-2EA6-8B1B-2037-EDDEBCB907A7}"/>
              </a:ext>
            </a:extLst>
          </p:cNvPr>
          <p:cNvSpPr/>
          <p:nvPr/>
        </p:nvSpPr>
        <p:spPr>
          <a:xfrm>
            <a:off x="7424808" y="3770191"/>
            <a:ext cx="196873" cy="164484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8" name="四角形">
            <a:extLst>
              <a:ext uri="{FF2B5EF4-FFF2-40B4-BE49-F238E27FC236}">
                <a16:creationId xmlns:a16="http://schemas.microsoft.com/office/drawing/2014/main" id="{CC1FA57A-9B6E-81BF-AF86-757326685D85}"/>
              </a:ext>
            </a:extLst>
          </p:cNvPr>
          <p:cNvSpPr/>
          <p:nvPr/>
        </p:nvSpPr>
        <p:spPr>
          <a:xfrm>
            <a:off x="7906712" y="3322856"/>
            <a:ext cx="196873" cy="164484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9" name="楕円">
            <a:extLst>
              <a:ext uri="{FF2B5EF4-FFF2-40B4-BE49-F238E27FC236}">
                <a16:creationId xmlns:a16="http://schemas.microsoft.com/office/drawing/2014/main" id="{8A3A310E-81B5-62BB-FDBF-DBDB75245EDD}"/>
              </a:ext>
            </a:extLst>
          </p:cNvPr>
          <p:cNvSpPr/>
          <p:nvPr/>
        </p:nvSpPr>
        <p:spPr>
          <a:xfrm>
            <a:off x="8024317" y="2852824"/>
            <a:ext cx="338112" cy="186284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0" name="線">
            <a:extLst>
              <a:ext uri="{FF2B5EF4-FFF2-40B4-BE49-F238E27FC236}">
                <a16:creationId xmlns:a16="http://schemas.microsoft.com/office/drawing/2014/main" id="{2E6E4B47-5C53-082F-54AD-6168395E75E5}"/>
              </a:ext>
            </a:extLst>
          </p:cNvPr>
          <p:cNvSpPr/>
          <p:nvPr/>
        </p:nvSpPr>
        <p:spPr>
          <a:xfrm>
            <a:off x="8256180" y="3052166"/>
            <a:ext cx="138771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51" name="線">
            <a:extLst>
              <a:ext uri="{FF2B5EF4-FFF2-40B4-BE49-F238E27FC236}">
                <a16:creationId xmlns:a16="http://schemas.microsoft.com/office/drawing/2014/main" id="{A4DC21FE-50D7-0D9D-EFEB-546EF585E0E8}"/>
              </a:ext>
            </a:extLst>
          </p:cNvPr>
          <p:cNvSpPr/>
          <p:nvPr/>
        </p:nvSpPr>
        <p:spPr>
          <a:xfrm flipH="1">
            <a:off x="7996501" y="3057294"/>
            <a:ext cx="153912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52" name="楕円">
            <a:extLst>
              <a:ext uri="{FF2B5EF4-FFF2-40B4-BE49-F238E27FC236}">
                <a16:creationId xmlns:a16="http://schemas.microsoft.com/office/drawing/2014/main" id="{EE2944A8-16CF-A3B9-6708-20D765CF07E1}"/>
              </a:ext>
            </a:extLst>
          </p:cNvPr>
          <p:cNvSpPr/>
          <p:nvPr/>
        </p:nvSpPr>
        <p:spPr>
          <a:xfrm>
            <a:off x="8256180" y="3301056"/>
            <a:ext cx="338112" cy="186284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3" name="線">
            <a:extLst>
              <a:ext uri="{FF2B5EF4-FFF2-40B4-BE49-F238E27FC236}">
                <a16:creationId xmlns:a16="http://schemas.microsoft.com/office/drawing/2014/main" id="{C4CAAB06-4CCA-E092-9AC8-9B28692B1E74}"/>
              </a:ext>
            </a:extLst>
          </p:cNvPr>
          <p:cNvSpPr/>
          <p:nvPr/>
        </p:nvSpPr>
        <p:spPr>
          <a:xfrm>
            <a:off x="8464206" y="3527654"/>
            <a:ext cx="138771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54" name="線">
            <a:extLst>
              <a:ext uri="{FF2B5EF4-FFF2-40B4-BE49-F238E27FC236}">
                <a16:creationId xmlns:a16="http://schemas.microsoft.com/office/drawing/2014/main" id="{64F15A83-D065-BC33-87DC-9030AA43771E}"/>
              </a:ext>
            </a:extLst>
          </p:cNvPr>
          <p:cNvSpPr/>
          <p:nvPr/>
        </p:nvSpPr>
        <p:spPr>
          <a:xfrm flipH="1">
            <a:off x="8204527" y="3532782"/>
            <a:ext cx="153912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55" name="四角形">
            <a:extLst>
              <a:ext uri="{FF2B5EF4-FFF2-40B4-BE49-F238E27FC236}">
                <a16:creationId xmlns:a16="http://schemas.microsoft.com/office/drawing/2014/main" id="{8D517D3C-D54C-ABA6-5CA7-B8B59B2086A4}"/>
              </a:ext>
            </a:extLst>
          </p:cNvPr>
          <p:cNvSpPr/>
          <p:nvPr/>
        </p:nvSpPr>
        <p:spPr>
          <a:xfrm>
            <a:off x="8070393" y="3762919"/>
            <a:ext cx="196873" cy="164484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6" name="四角形">
            <a:extLst>
              <a:ext uri="{FF2B5EF4-FFF2-40B4-BE49-F238E27FC236}">
                <a16:creationId xmlns:a16="http://schemas.microsoft.com/office/drawing/2014/main" id="{3E9B8850-8620-0F10-B0CD-3F5DE4853E22}"/>
              </a:ext>
            </a:extLst>
          </p:cNvPr>
          <p:cNvSpPr/>
          <p:nvPr/>
        </p:nvSpPr>
        <p:spPr>
          <a:xfrm>
            <a:off x="8504541" y="3779142"/>
            <a:ext cx="196873" cy="164484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3D6CDC0-5A55-A610-757F-002915815B79}"/>
              </a:ext>
            </a:extLst>
          </p:cNvPr>
          <p:cNvSpPr/>
          <p:nvPr/>
        </p:nvSpPr>
        <p:spPr>
          <a:xfrm>
            <a:off x="3311618" y="1419690"/>
            <a:ext cx="2592000" cy="2664000"/>
          </a:xfrm>
          <a:prstGeom prst="rect">
            <a:avLst/>
          </a:prstGeom>
          <a:noFill/>
          <a:ln w="31750" cap="flat">
            <a:solidFill>
              <a:srgbClr val="0020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94912AC-8225-2093-F996-505A3F0CD9BB}"/>
              </a:ext>
            </a:extLst>
          </p:cNvPr>
          <p:cNvSpPr/>
          <p:nvPr/>
        </p:nvSpPr>
        <p:spPr>
          <a:xfrm>
            <a:off x="6151561" y="1419690"/>
            <a:ext cx="2700000" cy="2664000"/>
          </a:xfrm>
          <a:prstGeom prst="rect">
            <a:avLst/>
          </a:prstGeom>
          <a:noFill/>
          <a:ln w="31750" cap="flat">
            <a:solidFill>
              <a:srgbClr val="0020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2E9D83-20CE-11F5-E081-E005C409D7A3}"/>
              </a:ext>
            </a:extLst>
          </p:cNvPr>
          <p:cNvSpPr/>
          <p:nvPr/>
        </p:nvSpPr>
        <p:spPr>
          <a:xfrm>
            <a:off x="7480928" y="1528617"/>
            <a:ext cx="978123" cy="1260000"/>
          </a:xfrm>
          <a:prstGeom prst="rect">
            <a:avLst/>
          </a:prstGeom>
          <a:noFill/>
          <a:ln w="254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9DDFCEB-EAD7-E02E-FB08-DB621186FF5E}"/>
              </a:ext>
            </a:extLst>
          </p:cNvPr>
          <p:cNvSpPr/>
          <p:nvPr/>
        </p:nvSpPr>
        <p:spPr>
          <a:xfrm>
            <a:off x="6695629" y="2799075"/>
            <a:ext cx="978123" cy="1260000"/>
          </a:xfrm>
          <a:prstGeom prst="rect">
            <a:avLst/>
          </a:prstGeom>
          <a:noFill/>
          <a:ln w="254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909AD97-D411-DD09-0269-649C553039BF}"/>
              </a:ext>
            </a:extLst>
          </p:cNvPr>
          <p:cNvSpPr/>
          <p:nvPr/>
        </p:nvSpPr>
        <p:spPr>
          <a:xfrm>
            <a:off x="7818228" y="2823690"/>
            <a:ext cx="978123" cy="1260000"/>
          </a:xfrm>
          <a:prstGeom prst="rect">
            <a:avLst/>
          </a:prstGeom>
          <a:noFill/>
          <a:ln w="254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A8F448C3-5C79-585C-9BA0-EDF049C8B6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56635" t="22581" r="24653" b="34605"/>
          <a:stretch/>
        </p:blipFill>
        <p:spPr>
          <a:xfrm>
            <a:off x="505095" y="1436653"/>
            <a:ext cx="2426846" cy="2592000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8E1A2EC-B4F0-AA24-59CF-4FF182F868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6</a:t>
            </a:fld>
            <a:endParaRPr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32170F7-9F6C-8422-8E1F-3DD5F9774310}"/>
              </a:ext>
            </a:extLst>
          </p:cNvPr>
          <p:cNvSpPr txBox="1"/>
          <p:nvPr/>
        </p:nvSpPr>
        <p:spPr>
          <a:xfrm>
            <a:off x="1008387" y="4295482"/>
            <a:ext cx="142026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演習</a:t>
            </a:r>
            <a:r>
              <a:rPr kumimoji="0" lang="en-US" altLang="ja-JP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12</a:t>
            </a:r>
            <a:endParaRPr kumimoji="0" lang="ja-JP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53086A2-01ED-CF0A-A1E8-813C386C9C43}"/>
              </a:ext>
            </a:extLst>
          </p:cNvPr>
          <p:cNvSpPr txBox="1"/>
          <p:nvPr/>
        </p:nvSpPr>
        <p:spPr>
          <a:xfrm>
            <a:off x="3896854" y="4238477"/>
            <a:ext cx="142026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演習</a:t>
            </a:r>
            <a:r>
              <a:rPr kumimoji="0" lang="en-US" altLang="ja-JP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13</a:t>
            </a:r>
            <a:endParaRPr kumimoji="0" lang="ja-JP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74F97F9-05BF-E0AE-0587-E974926EFA49}"/>
              </a:ext>
            </a:extLst>
          </p:cNvPr>
          <p:cNvSpPr txBox="1"/>
          <p:nvPr/>
        </p:nvSpPr>
        <p:spPr>
          <a:xfrm>
            <a:off x="6867818" y="4185292"/>
            <a:ext cx="142026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演習</a:t>
            </a:r>
            <a:r>
              <a:rPr kumimoji="0" lang="en-US" altLang="ja-JP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14</a:t>
            </a:r>
            <a:endParaRPr kumimoji="0" lang="ja-JP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">
            <a:extLst>
              <a:ext uri="{FF2B5EF4-FFF2-40B4-BE49-F238E27FC236}">
                <a16:creationId xmlns:a16="http://schemas.microsoft.com/office/drawing/2014/main" id="{BDC3A30B-5EC5-A30D-D98B-CDE02F5846B9}"/>
              </a:ext>
            </a:extLst>
          </p:cNvPr>
          <p:cNvSpPr/>
          <p:nvPr/>
        </p:nvSpPr>
        <p:spPr>
          <a:xfrm>
            <a:off x="2000250" y="1433146"/>
            <a:ext cx="5143500" cy="2013297"/>
          </a:xfrm>
          <a:prstGeom prst="rect">
            <a:avLst/>
          </a:prstGeom>
          <a:solidFill>
            <a:srgbClr val="FFC000"/>
          </a:solidFill>
          <a:ln w="12700">
            <a:solidFill>
              <a:srgbClr val="FFC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22" name="線形回帰〜ロジスティック回帰"/>
          <p:cNvSpPr txBox="1">
            <a:spLocks noGrp="1"/>
          </p:cNvSpPr>
          <p:nvPr>
            <p:ph type="subTitle" sz="quarter" idx="1"/>
          </p:nvPr>
        </p:nvSpPr>
        <p:spPr>
          <a:xfrm>
            <a:off x="2000250" y="1990967"/>
            <a:ext cx="5143500" cy="5953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ja-JP" altLang="en-US" sz="3300" b="1">
                <a:solidFill>
                  <a:schemeClr val="tx1"/>
                </a:solidFill>
              </a:rPr>
              <a:t>サポートベクターマシン</a:t>
            </a:r>
            <a:endParaRPr sz="3300" b="1" dirty="0">
              <a:solidFill>
                <a:schemeClr val="tx1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D2269AF-800F-40C3-1463-23E0D48D16C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4502117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74" name="5 ) 決定木(decision tree)"/>
          <p:cNvSpPr txBox="1"/>
          <p:nvPr/>
        </p:nvSpPr>
        <p:spPr>
          <a:xfrm>
            <a:off x="150876" y="94541"/>
            <a:ext cx="7748587" cy="35009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lang="en-US" sz="2025" dirty="0" err="1"/>
              <a:t>サポートベクターマシン</a:t>
            </a:r>
            <a:r>
              <a:rPr lang="en-US" sz="2025" dirty="0"/>
              <a:t> (SVM, support vector machine)</a:t>
            </a:r>
            <a:endParaRPr sz="2025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A46BFA1-31B7-1BA5-A7C6-7452558E3417}"/>
              </a:ext>
            </a:extLst>
          </p:cNvPr>
          <p:cNvSpPr txBox="1"/>
          <p:nvPr/>
        </p:nvSpPr>
        <p:spPr>
          <a:xfrm>
            <a:off x="591743" y="943071"/>
            <a:ext cx="7960513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1990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年代に開発された教師あり学習のアルゴリズム</a:t>
            </a:r>
            <a:endParaRPr kumimoji="0" lang="en-US" altLang="ja-JP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marL="457200" marR="0" indent="-457200" algn="l" defTabSz="825500" rtl="0" fontAlgn="auto" latinLnBrk="0" hangingPunct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分類も回帰も行えるが、主に分類</a:t>
            </a: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(classification)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に利用される</a:t>
            </a:r>
            <a:endParaRPr kumimoji="0" lang="en-US" altLang="ja-JP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marL="457200" marR="0" indent="-457200" algn="l" defTabSz="825500" rtl="0" fontAlgn="auto" latinLnBrk="0" hangingPunct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r>
              <a:rPr lang="ja-JP" altLang="en-US" sz="2000"/>
              <a:t>未学習データに対しても高い識別性能を得られる</a:t>
            </a:r>
            <a:endParaRPr kumimoji="0" lang="ja-JP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448C8E5-8ACE-49B2-E294-BC980A4879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937891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cxnSp>
        <p:nvCxnSpPr>
          <p:cNvPr id="532" name="直線コネクタ 531">
            <a:extLst>
              <a:ext uri="{FF2B5EF4-FFF2-40B4-BE49-F238E27FC236}">
                <a16:creationId xmlns:a16="http://schemas.microsoft.com/office/drawing/2014/main" id="{725B95BB-BF15-FC65-A5F4-07BE1E1130EE}"/>
              </a:ext>
            </a:extLst>
          </p:cNvPr>
          <p:cNvCxnSpPr>
            <a:cxnSpLocks/>
          </p:cNvCxnSpPr>
          <p:nvPr/>
        </p:nvCxnSpPr>
        <p:spPr>
          <a:xfrm>
            <a:off x="1138020" y="2303465"/>
            <a:ext cx="0" cy="2520000"/>
          </a:xfrm>
          <a:prstGeom prst="line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head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3" name="直線コネクタ 532">
            <a:extLst>
              <a:ext uri="{FF2B5EF4-FFF2-40B4-BE49-F238E27FC236}">
                <a16:creationId xmlns:a16="http://schemas.microsoft.com/office/drawing/2014/main" id="{26AD3801-08DD-D659-5DC7-E99093FDF92C}"/>
              </a:ext>
            </a:extLst>
          </p:cNvPr>
          <p:cNvCxnSpPr>
            <a:cxnSpLocks/>
          </p:cNvCxnSpPr>
          <p:nvPr/>
        </p:nvCxnSpPr>
        <p:spPr>
          <a:xfrm flipH="1">
            <a:off x="1166127" y="4795760"/>
            <a:ext cx="2880000" cy="0"/>
          </a:xfrm>
          <a:prstGeom prst="line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head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5" name="直線コネクタ 574">
            <a:extLst>
              <a:ext uri="{FF2B5EF4-FFF2-40B4-BE49-F238E27FC236}">
                <a16:creationId xmlns:a16="http://schemas.microsoft.com/office/drawing/2014/main" id="{A814B088-46CE-347E-51BA-C940E0DB9508}"/>
              </a:ext>
            </a:extLst>
          </p:cNvPr>
          <p:cNvCxnSpPr>
            <a:cxnSpLocks/>
          </p:cNvCxnSpPr>
          <p:nvPr/>
        </p:nvCxnSpPr>
        <p:spPr>
          <a:xfrm flipV="1">
            <a:off x="5513238" y="2709972"/>
            <a:ext cx="2461166" cy="1916599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9" name="直線コネクタ 578">
            <a:extLst>
              <a:ext uri="{FF2B5EF4-FFF2-40B4-BE49-F238E27FC236}">
                <a16:creationId xmlns:a16="http://schemas.microsoft.com/office/drawing/2014/main" id="{BFC2EA54-A461-3DA8-7537-B77AE23BB64A}"/>
              </a:ext>
            </a:extLst>
          </p:cNvPr>
          <p:cNvCxnSpPr>
            <a:cxnSpLocks/>
          </p:cNvCxnSpPr>
          <p:nvPr/>
        </p:nvCxnSpPr>
        <p:spPr>
          <a:xfrm flipV="1">
            <a:off x="5483168" y="3000134"/>
            <a:ext cx="2662388" cy="1341351"/>
          </a:xfrm>
          <a:prstGeom prst="line">
            <a:avLst/>
          </a:prstGeom>
          <a:noFill/>
          <a:ln w="28575" cap="flat">
            <a:solidFill>
              <a:schemeClr val="accent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0" name="テキスト ボックス 579">
            <a:extLst>
              <a:ext uri="{FF2B5EF4-FFF2-40B4-BE49-F238E27FC236}">
                <a16:creationId xmlns:a16="http://schemas.microsoft.com/office/drawing/2014/main" id="{3D3D6AC3-2AF9-0187-B3F1-CE72541F5DFF}"/>
              </a:ext>
            </a:extLst>
          </p:cNvPr>
          <p:cNvSpPr txBox="1"/>
          <p:nvPr/>
        </p:nvSpPr>
        <p:spPr>
          <a:xfrm>
            <a:off x="832740" y="529064"/>
            <a:ext cx="4144012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1" i="0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例：りんごとレモンを区別する</a:t>
            </a:r>
            <a:endParaRPr kumimoji="0" lang="en-US" altLang="ja-JP" sz="2000" b="1" i="0" u="sng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800"/>
              <a:t>　　正解値：りんご</a:t>
            </a:r>
            <a:r>
              <a:rPr lang="en-US" altLang="ja-JP" sz="1800"/>
              <a:t>/</a:t>
            </a:r>
            <a:r>
              <a:rPr lang="ja-JP" altLang="en-US" sz="1800"/>
              <a:t>レモン</a:t>
            </a:r>
            <a:endParaRPr lang="en-US" altLang="ja-JP" sz="1800"/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      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二つの特徴量</a:t>
            </a:r>
            <a:r>
              <a:rPr kumimoji="0" lang="en-US" altLang="ja-JP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 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：硬さと酸味</a:t>
            </a:r>
          </a:p>
        </p:txBody>
      </p:sp>
      <p:sp>
        <p:nvSpPr>
          <p:cNvPr id="582" name="リンゴ">
            <a:extLst>
              <a:ext uri="{FF2B5EF4-FFF2-40B4-BE49-F238E27FC236}">
                <a16:creationId xmlns:a16="http://schemas.microsoft.com/office/drawing/2014/main" id="{ED1321E2-287F-A7A7-CFA5-FF84558692AB}"/>
              </a:ext>
            </a:extLst>
          </p:cNvPr>
          <p:cNvSpPr>
            <a:spLocks noChangeAspect="1"/>
          </p:cNvSpPr>
          <p:nvPr/>
        </p:nvSpPr>
        <p:spPr>
          <a:xfrm>
            <a:off x="1655734" y="2477535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83" name="リンゴ">
            <a:extLst>
              <a:ext uri="{FF2B5EF4-FFF2-40B4-BE49-F238E27FC236}">
                <a16:creationId xmlns:a16="http://schemas.microsoft.com/office/drawing/2014/main" id="{C1D52462-AEFA-F8AE-55F3-D22BC4DC7062}"/>
              </a:ext>
            </a:extLst>
          </p:cNvPr>
          <p:cNvSpPr>
            <a:spLocks noChangeAspect="1"/>
          </p:cNvSpPr>
          <p:nvPr/>
        </p:nvSpPr>
        <p:spPr>
          <a:xfrm>
            <a:off x="1433230" y="2876823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84" name="リンゴ">
            <a:extLst>
              <a:ext uri="{FF2B5EF4-FFF2-40B4-BE49-F238E27FC236}">
                <a16:creationId xmlns:a16="http://schemas.microsoft.com/office/drawing/2014/main" id="{1E9770AE-7F8A-6895-21D7-E028652557D1}"/>
              </a:ext>
            </a:extLst>
          </p:cNvPr>
          <p:cNvSpPr>
            <a:spLocks noChangeAspect="1"/>
          </p:cNvSpPr>
          <p:nvPr/>
        </p:nvSpPr>
        <p:spPr>
          <a:xfrm>
            <a:off x="1521162" y="3468042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85" name="リンゴ">
            <a:extLst>
              <a:ext uri="{FF2B5EF4-FFF2-40B4-BE49-F238E27FC236}">
                <a16:creationId xmlns:a16="http://schemas.microsoft.com/office/drawing/2014/main" id="{F5D322F1-C7FB-A451-B585-56F1B15A80CD}"/>
              </a:ext>
            </a:extLst>
          </p:cNvPr>
          <p:cNvSpPr>
            <a:spLocks noChangeAspect="1"/>
          </p:cNvSpPr>
          <p:nvPr/>
        </p:nvSpPr>
        <p:spPr>
          <a:xfrm>
            <a:off x="1866046" y="3017031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86" name="リンゴ">
            <a:extLst>
              <a:ext uri="{FF2B5EF4-FFF2-40B4-BE49-F238E27FC236}">
                <a16:creationId xmlns:a16="http://schemas.microsoft.com/office/drawing/2014/main" id="{042BEC6F-4B2E-686B-A177-86616BD1B081}"/>
              </a:ext>
            </a:extLst>
          </p:cNvPr>
          <p:cNvSpPr>
            <a:spLocks noChangeAspect="1"/>
          </p:cNvSpPr>
          <p:nvPr/>
        </p:nvSpPr>
        <p:spPr>
          <a:xfrm>
            <a:off x="2090331" y="3581046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87" name="リンゴ">
            <a:extLst>
              <a:ext uri="{FF2B5EF4-FFF2-40B4-BE49-F238E27FC236}">
                <a16:creationId xmlns:a16="http://schemas.microsoft.com/office/drawing/2014/main" id="{9805A1BF-BBA6-3046-144E-0CE8C650AE15}"/>
              </a:ext>
            </a:extLst>
          </p:cNvPr>
          <p:cNvSpPr>
            <a:spLocks noChangeAspect="1"/>
          </p:cNvSpPr>
          <p:nvPr/>
        </p:nvSpPr>
        <p:spPr>
          <a:xfrm>
            <a:off x="2365163" y="2602214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88" name="リンゴ">
            <a:extLst>
              <a:ext uri="{FF2B5EF4-FFF2-40B4-BE49-F238E27FC236}">
                <a16:creationId xmlns:a16="http://schemas.microsoft.com/office/drawing/2014/main" id="{59E209D6-4512-A925-C85F-52B222FA8BC7}"/>
              </a:ext>
            </a:extLst>
          </p:cNvPr>
          <p:cNvSpPr>
            <a:spLocks noChangeAspect="1"/>
          </p:cNvSpPr>
          <p:nvPr/>
        </p:nvSpPr>
        <p:spPr>
          <a:xfrm>
            <a:off x="2538931" y="3143031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89" name="レモン/ライム">
            <a:extLst>
              <a:ext uri="{FF2B5EF4-FFF2-40B4-BE49-F238E27FC236}">
                <a16:creationId xmlns:a16="http://schemas.microsoft.com/office/drawing/2014/main" id="{4E65A14E-93B6-ADE2-98A1-E01C718156B6}"/>
              </a:ext>
            </a:extLst>
          </p:cNvPr>
          <p:cNvSpPr>
            <a:spLocks noChangeAspect="1"/>
          </p:cNvSpPr>
          <p:nvPr/>
        </p:nvSpPr>
        <p:spPr>
          <a:xfrm>
            <a:off x="2819385" y="3766290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90" name="レモン/ライム">
            <a:extLst>
              <a:ext uri="{FF2B5EF4-FFF2-40B4-BE49-F238E27FC236}">
                <a16:creationId xmlns:a16="http://schemas.microsoft.com/office/drawing/2014/main" id="{642D0651-9ABC-A893-975B-093400A178B6}"/>
              </a:ext>
            </a:extLst>
          </p:cNvPr>
          <p:cNvSpPr>
            <a:spLocks noChangeAspect="1"/>
          </p:cNvSpPr>
          <p:nvPr/>
        </p:nvSpPr>
        <p:spPr>
          <a:xfrm>
            <a:off x="2201059" y="4164943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91" name="レモン/ライム">
            <a:extLst>
              <a:ext uri="{FF2B5EF4-FFF2-40B4-BE49-F238E27FC236}">
                <a16:creationId xmlns:a16="http://schemas.microsoft.com/office/drawing/2014/main" id="{08BB5FE1-07F6-A0F2-F590-EF6E19BD341A}"/>
              </a:ext>
            </a:extLst>
          </p:cNvPr>
          <p:cNvSpPr>
            <a:spLocks noChangeAspect="1"/>
          </p:cNvSpPr>
          <p:nvPr/>
        </p:nvSpPr>
        <p:spPr>
          <a:xfrm>
            <a:off x="2836275" y="4403024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92" name="レモン/ライム">
            <a:extLst>
              <a:ext uri="{FF2B5EF4-FFF2-40B4-BE49-F238E27FC236}">
                <a16:creationId xmlns:a16="http://schemas.microsoft.com/office/drawing/2014/main" id="{BAAF6603-53FF-70B6-B0FE-A443717EC543}"/>
              </a:ext>
            </a:extLst>
          </p:cNvPr>
          <p:cNvSpPr>
            <a:spLocks noChangeAspect="1"/>
          </p:cNvSpPr>
          <p:nvPr/>
        </p:nvSpPr>
        <p:spPr>
          <a:xfrm>
            <a:off x="3443053" y="4200616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93" name="レモン/ライム">
            <a:extLst>
              <a:ext uri="{FF2B5EF4-FFF2-40B4-BE49-F238E27FC236}">
                <a16:creationId xmlns:a16="http://schemas.microsoft.com/office/drawing/2014/main" id="{F69AC248-2279-17C9-98C3-F38F796785C2}"/>
              </a:ext>
            </a:extLst>
          </p:cNvPr>
          <p:cNvSpPr>
            <a:spLocks noChangeAspect="1"/>
          </p:cNvSpPr>
          <p:nvPr/>
        </p:nvSpPr>
        <p:spPr>
          <a:xfrm>
            <a:off x="3166023" y="3388783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94" name="レモン/ライム">
            <a:extLst>
              <a:ext uri="{FF2B5EF4-FFF2-40B4-BE49-F238E27FC236}">
                <a16:creationId xmlns:a16="http://schemas.microsoft.com/office/drawing/2014/main" id="{534722F4-814E-5B01-D261-11893842BCB6}"/>
              </a:ext>
            </a:extLst>
          </p:cNvPr>
          <p:cNvSpPr>
            <a:spLocks noChangeAspect="1"/>
          </p:cNvSpPr>
          <p:nvPr/>
        </p:nvSpPr>
        <p:spPr>
          <a:xfrm>
            <a:off x="1648262" y="4419325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95" name="レモン/ライム">
            <a:extLst>
              <a:ext uri="{FF2B5EF4-FFF2-40B4-BE49-F238E27FC236}">
                <a16:creationId xmlns:a16="http://schemas.microsoft.com/office/drawing/2014/main" id="{A49548C8-AE9F-AD27-5EBB-AD0D2F648612}"/>
              </a:ext>
            </a:extLst>
          </p:cNvPr>
          <p:cNvSpPr>
            <a:spLocks noChangeAspect="1"/>
          </p:cNvSpPr>
          <p:nvPr/>
        </p:nvSpPr>
        <p:spPr>
          <a:xfrm>
            <a:off x="3465365" y="3621659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96" name="テキスト ボックス 595">
            <a:extLst>
              <a:ext uri="{FF2B5EF4-FFF2-40B4-BE49-F238E27FC236}">
                <a16:creationId xmlns:a16="http://schemas.microsoft.com/office/drawing/2014/main" id="{9FBADAB5-3455-F8C1-A333-9914706110CE}"/>
              </a:ext>
            </a:extLst>
          </p:cNvPr>
          <p:cNvSpPr txBox="1"/>
          <p:nvPr/>
        </p:nvSpPr>
        <p:spPr>
          <a:xfrm>
            <a:off x="855891" y="1924318"/>
            <a:ext cx="56425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硬さ</a:t>
            </a:r>
          </a:p>
        </p:txBody>
      </p:sp>
      <p:sp>
        <p:nvSpPr>
          <p:cNvPr id="597" name="テキスト ボックス 596">
            <a:extLst>
              <a:ext uri="{FF2B5EF4-FFF2-40B4-BE49-F238E27FC236}">
                <a16:creationId xmlns:a16="http://schemas.microsoft.com/office/drawing/2014/main" id="{9D9B7B9E-87F8-44AB-1760-3D6EEF90327C}"/>
              </a:ext>
            </a:extLst>
          </p:cNvPr>
          <p:cNvSpPr txBox="1"/>
          <p:nvPr/>
        </p:nvSpPr>
        <p:spPr>
          <a:xfrm>
            <a:off x="4070870" y="4633669"/>
            <a:ext cx="56425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酸味</a:t>
            </a:r>
          </a:p>
        </p:txBody>
      </p:sp>
      <p:cxnSp>
        <p:nvCxnSpPr>
          <p:cNvPr id="601" name="直線コネクタ 600">
            <a:extLst>
              <a:ext uri="{FF2B5EF4-FFF2-40B4-BE49-F238E27FC236}">
                <a16:creationId xmlns:a16="http://schemas.microsoft.com/office/drawing/2014/main" id="{A353AABC-DDDC-DB9C-77B5-41CC323B9F8F}"/>
              </a:ext>
            </a:extLst>
          </p:cNvPr>
          <p:cNvCxnSpPr>
            <a:cxnSpLocks/>
          </p:cNvCxnSpPr>
          <p:nvPr/>
        </p:nvCxnSpPr>
        <p:spPr>
          <a:xfrm>
            <a:off x="5258883" y="2294711"/>
            <a:ext cx="0" cy="2520000"/>
          </a:xfrm>
          <a:prstGeom prst="line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head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2" name="直線コネクタ 601">
            <a:extLst>
              <a:ext uri="{FF2B5EF4-FFF2-40B4-BE49-F238E27FC236}">
                <a16:creationId xmlns:a16="http://schemas.microsoft.com/office/drawing/2014/main" id="{ECB7506F-9B52-3D1A-64EE-5ABCD735E3E8}"/>
              </a:ext>
            </a:extLst>
          </p:cNvPr>
          <p:cNvCxnSpPr>
            <a:cxnSpLocks/>
          </p:cNvCxnSpPr>
          <p:nvPr/>
        </p:nvCxnSpPr>
        <p:spPr>
          <a:xfrm flipH="1">
            <a:off x="5286990" y="4787006"/>
            <a:ext cx="2880000" cy="0"/>
          </a:xfrm>
          <a:prstGeom prst="line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head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3" name="リンゴ">
            <a:extLst>
              <a:ext uri="{FF2B5EF4-FFF2-40B4-BE49-F238E27FC236}">
                <a16:creationId xmlns:a16="http://schemas.microsoft.com/office/drawing/2014/main" id="{61064C72-6583-1B65-8D91-256E3F81DAC6}"/>
              </a:ext>
            </a:extLst>
          </p:cNvPr>
          <p:cNvSpPr>
            <a:spLocks noChangeAspect="1"/>
          </p:cNvSpPr>
          <p:nvPr/>
        </p:nvSpPr>
        <p:spPr>
          <a:xfrm>
            <a:off x="5776597" y="2468781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604" name="リンゴ">
            <a:extLst>
              <a:ext uri="{FF2B5EF4-FFF2-40B4-BE49-F238E27FC236}">
                <a16:creationId xmlns:a16="http://schemas.microsoft.com/office/drawing/2014/main" id="{D6E0D9B2-4575-0D3C-3B4A-395118EFC821}"/>
              </a:ext>
            </a:extLst>
          </p:cNvPr>
          <p:cNvSpPr>
            <a:spLocks noChangeAspect="1"/>
          </p:cNvSpPr>
          <p:nvPr/>
        </p:nvSpPr>
        <p:spPr>
          <a:xfrm>
            <a:off x="5554093" y="2868069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605" name="リンゴ">
            <a:extLst>
              <a:ext uri="{FF2B5EF4-FFF2-40B4-BE49-F238E27FC236}">
                <a16:creationId xmlns:a16="http://schemas.microsoft.com/office/drawing/2014/main" id="{1E522F66-B0EB-97C8-93C8-B3AB313D0EE2}"/>
              </a:ext>
            </a:extLst>
          </p:cNvPr>
          <p:cNvSpPr>
            <a:spLocks noChangeAspect="1"/>
          </p:cNvSpPr>
          <p:nvPr/>
        </p:nvSpPr>
        <p:spPr>
          <a:xfrm>
            <a:off x="5642025" y="3459288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606" name="リンゴ">
            <a:extLst>
              <a:ext uri="{FF2B5EF4-FFF2-40B4-BE49-F238E27FC236}">
                <a16:creationId xmlns:a16="http://schemas.microsoft.com/office/drawing/2014/main" id="{0331DCC6-7968-92CF-FF92-92D2EF27911A}"/>
              </a:ext>
            </a:extLst>
          </p:cNvPr>
          <p:cNvSpPr>
            <a:spLocks noChangeAspect="1"/>
          </p:cNvSpPr>
          <p:nvPr/>
        </p:nvSpPr>
        <p:spPr>
          <a:xfrm>
            <a:off x="5986909" y="3008277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607" name="リンゴ">
            <a:extLst>
              <a:ext uri="{FF2B5EF4-FFF2-40B4-BE49-F238E27FC236}">
                <a16:creationId xmlns:a16="http://schemas.microsoft.com/office/drawing/2014/main" id="{E8BBAE93-89D8-EBC8-FD5C-90ADD07C5E5E}"/>
              </a:ext>
            </a:extLst>
          </p:cNvPr>
          <p:cNvSpPr>
            <a:spLocks noChangeAspect="1"/>
          </p:cNvSpPr>
          <p:nvPr/>
        </p:nvSpPr>
        <p:spPr>
          <a:xfrm>
            <a:off x="6211194" y="3572292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608" name="リンゴ">
            <a:extLst>
              <a:ext uri="{FF2B5EF4-FFF2-40B4-BE49-F238E27FC236}">
                <a16:creationId xmlns:a16="http://schemas.microsoft.com/office/drawing/2014/main" id="{05F0DDCF-618D-19FB-0431-B7C81E4E0E93}"/>
              </a:ext>
            </a:extLst>
          </p:cNvPr>
          <p:cNvSpPr>
            <a:spLocks noChangeAspect="1"/>
          </p:cNvSpPr>
          <p:nvPr/>
        </p:nvSpPr>
        <p:spPr>
          <a:xfrm>
            <a:off x="6486026" y="2593460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609" name="リンゴ">
            <a:extLst>
              <a:ext uri="{FF2B5EF4-FFF2-40B4-BE49-F238E27FC236}">
                <a16:creationId xmlns:a16="http://schemas.microsoft.com/office/drawing/2014/main" id="{4B9A9ED3-3687-BE87-6595-4B3D783EA967}"/>
              </a:ext>
            </a:extLst>
          </p:cNvPr>
          <p:cNvSpPr>
            <a:spLocks noChangeAspect="1"/>
          </p:cNvSpPr>
          <p:nvPr/>
        </p:nvSpPr>
        <p:spPr>
          <a:xfrm>
            <a:off x="6659794" y="3134277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610" name="レモン/ライム">
            <a:extLst>
              <a:ext uri="{FF2B5EF4-FFF2-40B4-BE49-F238E27FC236}">
                <a16:creationId xmlns:a16="http://schemas.microsoft.com/office/drawing/2014/main" id="{2F612B86-2BFB-EC5A-F812-1C2D8F82D3BA}"/>
              </a:ext>
            </a:extLst>
          </p:cNvPr>
          <p:cNvSpPr>
            <a:spLocks noChangeAspect="1"/>
          </p:cNvSpPr>
          <p:nvPr/>
        </p:nvSpPr>
        <p:spPr>
          <a:xfrm>
            <a:off x="6940248" y="3757536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611" name="レモン/ライム">
            <a:extLst>
              <a:ext uri="{FF2B5EF4-FFF2-40B4-BE49-F238E27FC236}">
                <a16:creationId xmlns:a16="http://schemas.microsoft.com/office/drawing/2014/main" id="{560972CB-ACDB-E636-B210-50C71DE967E3}"/>
              </a:ext>
            </a:extLst>
          </p:cNvPr>
          <p:cNvSpPr>
            <a:spLocks noChangeAspect="1"/>
          </p:cNvSpPr>
          <p:nvPr/>
        </p:nvSpPr>
        <p:spPr>
          <a:xfrm>
            <a:off x="6321922" y="4156189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612" name="レモン/ライム">
            <a:extLst>
              <a:ext uri="{FF2B5EF4-FFF2-40B4-BE49-F238E27FC236}">
                <a16:creationId xmlns:a16="http://schemas.microsoft.com/office/drawing/2014/main" id="{2CDC98FF-DE18-F1A2-A148-47189A3EB591}"/>
              </a:ext>
            </a:extLst>
          </p:cNvPr>
          <p:cNvSpPr>
            <a:spLocks noChangeAspect="1"/>
          </p:cNvSpPr>
          <p:nvPr/>
        </p:nvSpPr>
        <p:spPr>
          <a:xfrm>
            <a:off x="6957138" y="4394270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613" name="レモン/ライム">
            <a:extLst>
              <a:ext uri="{FF2B5EF4-FFF2-40B4-BE49-F238E27FC236}">
                <a16:creationId xmlns:a16="http://schemas.microsoft.com/office/drawing/2014/main" id="{0D479287-91E8-EF76-C3AE-BEA6E0767C5D}"/>
              </a:ext>
            </a:extLst>
          </p:cNvPr>
          <p:cNvSpPr>
            <a:spLocks noChangeAspect="1"/>
          </p:cNvSpPr>
          <p:nvPr/>
        </p:nvSpPr>
        <p:spPr>
          <a:xfrm>
            <a:off x="7563916" y="4191862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614" name="レモン/ライム">
            <a:extLst>
              <a:ext uri="{FF2B5EF4-FFF2-40B4-BE49-F238E27FC236}">
                <a16:creationId xmlns:a16="http://schemas.microsoft.com/office/drawing/2014/main" id="{787A7026-130B-E8CF-8F44-E8625E52D966}"/>
              </a:ext>
            </a:extLst>
          </p:cNvPr>
          <p:cNvSpPr>
            <a:spLocks noChangeAspect="1"/>
          </p:cNvSpPr>
          <p:nvPr/>
        </p:nvSpPr>
        <p:spPr>
          <a:xfrm>
            <a:off x="7415077" y="3388783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615" name="レモン/ライム">
            <a:extLst>
              <a:ext uri="{FF2B5EF4-FFF2-40B4-BE49-F238E27FC236}">
                <a16:creationId xmlns:a16="http://schemas.microsoft.com/office/drawing/2014/main" id="{F4EE8FFD-0B86-B648-A7F1-0F1803B5F0AC}"/>
              </a:ext>
            </a:extLst>
          </p:cNvPr>
          <p:cNvSpPr>
            <a:spLocks noChangeAspect="1"/>
          </p:cNvSpPr>
          <p:nvPr/>
        </p:nvSpPr>
        <p:spPr>
          <a:xfrm>
            <a:off x="5769125" y="4410571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616" name="レモン/ライム">
            <a:extLst>
              <a:ext uri="{FF2B5EF4-FFF2-40B4-BE49-F238E27FC236}">
                <a16:creationId xmlns:a16="http://schemas.microsoft.com/office/drawing/2014/main" id="{B9D17DA4-F393-1CF3-8BAB-3845A898A042}"/>
              </a:ext>
            </a:extLst>
          </p:cNvPr>
          <p:cNvSpPr>
            <a:spLocks noChangeAspect="1"/>
          </p:cNvSpPr>
          <p:nvPr/>
        </p:nvSpPr>
        <p:spPr>
          <a:xfrm>
            <a:off x="7803253" y="3621205"/>
            <a:ext cx="342303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617" name="テキスト ボックス 616">
            <a:extLst>
              <a:ext uri="{FF2B5EF4-FFF2-40B4-BE49-F238E27FC236}">
                <a16:creationId xmlns:a16="http://schemas.microsoft.com/office/drawing/2014/main" id="{F78C4745-58A6-B391-DF0E-2F90E10C16B3}"/>
              </a:ext>
            </a:extLst>
          </p:cNvPr>
          <p:cNvSpPr txBox="1"/>
          <p:nvPr/>
        </p:nvSpPr>
        <p:spPr>
          <a:xfrm>
            <a:off x="4976754" y="1915564"/>
            <a:ext cx="56425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硬さ</a:t>
            </a:r>
          </a:p>
        </p:txBody>
      </p:sp>
      <p:sp>
        <p:nvSpPr>
          <p:cNvPr id="618" name="テキスト ボックス 617">
            <a:extLst>
              <a:ext uri="{FF2B5EF4-FFF2-40B4-BE49-F238E27FC236}">
                <a16:creationId xmlns:a16="http://schemas.microsoft.com/office/drawing/2014/main" id="{1817D518-862A-9EAD-A520-D975428BBB58}"/>
              </a:ext>
            </a:extLst>
          </p:cNvPr>
          <p:cNvSpPr txBox="1"/>
          <p:nvPr/>
        </p:nvSpPr>
        <p:spPr>
          <a:xfrm>
            <a:off x="8191733" y="4624915"/>
            <a:ext cx="56425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酸味</a:t>
            </a:r>
          </a:p>
        </p:txBody>
      </p:sp>
      <p:sp>
        <p:nvSpPr>
          <p:cNvPr id="621" name="右矢印 620">
            <a:extLst>
              <a:ext uri="{FF2B5EF4-FFF2-40B4-BE49-F238E27FC236}">
                <a16:creationId xmlns:a16="http://schemas.microsoft.com/office/drawing/2014/main" id="{B2DF5DC6-78A9-D11F-2FDF-3A4BC7B32CFD}"/>
              </a:ext>
            </a:extLst>
          </p:cNvPr>
          <p:cNvSpPr/>
          <p:nvPr/>
        </p:nvSpPr>
        <p:spPr>
          <a:xfrm>
            <a:off x="4252728" y="3164646"/>
            <a:ext cx="729730" cy="32400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622" name="テキスト ボックス 621">
            <a:extLst>
              <a:ext uri="{FF2B5EF4-FFF2-40B4-BE49-F238E27FC236}">
                <a16:creationId xmlns:a16="http://schemas.microsoft.com/office/drawing/2014/main" id="{D1A5CE84-ACC3-620E-5CD1-E0E612AA7F0C}"/>
              </a:ext>
            </a:extLst>
          </p:cNvPr>
          <p:cNvSpPr txBox="1"/>
          <p:nvPr/>
        </p:nvSpPr>
        <p:spPr>
          <a:xfrm>
            <a:off x="4183630" y="2813027"/>
            <a:ext cx="79508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分類線</a:t>
            </a:r>
          </a:p>
        </p:txBody>
      </p:sp>
      <p:sp>
        <p:nvSpPr>
          <p:cNvPr id="624" name="テキスト ボックス 623">
            <a:extLst>
              <a:ext uri="{FF2B5EF4-FFF2-40B4-BE49-F238E27FC236}">
                <a16:creationId xmlns:a16="http://schemas.microsoft.com/office/drawing/2014/main" id="{998A3E20-EEE0-5C5A-2DD0-D4B9C4B1EE7C}"/>
              </a:ext>
            </a:extLst>
          </p:cNvPr>
          <p:cNvSpPr txBox="1"/>
          <p:nvPr/>
        </p:nvSpPr>
        <p:spPr>
          <a:xfrm>
            <a:off x="6957138" y="1647318"/>
            <a:ext cx="2065009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りんごとレモンを分類する線は複数引けそう</a:t>
            </a:r>
          </a:p>
        </p:txBody>
      </p:sp>
      <p:sp>
        <p:nvSpPr>
          <p:cNvPr id="627" name="リンゴ">
            <a:extLst>
              <a:ext uri="{FF2B5EF4-FFF2-40B4-BE49-F238E27FC236}">
                <a16:creationId xmlns:a16="http://schemas.microsoft.com/office/drawing/2014/main" id="{CD499699-8231-3CD6-3996-D652045327F6}"/>
              </a:ext>
            </a:extLst>
          </p:cNvPr>
          <p:cNvSpPr>
            <a:spLocks noChangeAspect="1"/>
          </p:cNvSpPr>
          <p:nvPr/>
        </p:nvSpPr>
        <p:spPr>
          <a:xfrm>
            <a:off x="3013750" y="2726262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628" name="リンゴ">
            <a:extLst>
              <a:ext uri="{FF2B5EF4-FFF2-40B4-BE49-F238E27FC236}">
                <a16:creationId xmlns:a16="http://schemas.microsoft.com/office/drawing/2014/main" id="{1574006E-7930-1DF5-8574-7F3DB4EDC05D}"/>
              </a:ext>
            </a:extLst>
          </p:cNvPr>
          <p:cNvSpPr>
            <a:spLocks noChangeAspect="1"/>
          </p:cNvSpPr>
          <p:nvPr/>
        </p:nvSpPr>
        <p:spPr>
          <a:xfrm>
            <a:off x="7119487" y="2765031"/>
            <a:ext cx="221456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923329-6CC8-AABF-3F23-DAF0211AEAD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3" name="5 ) 決定木(decision tree)">
            <a:extLst>
              <a:ext uri="{FF2B5EF4-FFF2-40B4-BE49-F238E27FC236}">
                <a16:creationId xmlns:a16="http://schemas.microsoft.com/office/drawing/2014/main" id="{02F6EC15-DD1B-F558-DA30-2310FA4DDAF0}"/>
              </a:ext>
            </a:extLst>
          </p:cNvPr>
          <p:cNvSpPr txBox="1"/>
          <p:nvPr/>
        </p:nvSpPr>
        <p:spPr>
          <a:xfrm>
            <a:off x="150876" y="94541"/>
            <a:ext cx="7748587" cy="35009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lang="en-US" sz="2025" dirty="0" err="1"/>
              <a:t>サポートベクターマシン</a:t>
            </a:r>
            <a:r>
              <a:rPr lang="en-US" sz="2025" dirty="0"/>
              <a:t> (SVM, support vector machine)</a:t>
            </a:r>
            <a:endParaRPr sz="2025" dirty="0"/>
          </a:p>
        </p:txBody>
      </p:sp>
    </p:spTree>
    <p:extLst>
      <p:ext uri="{BB962C8B-B14F-4D97-AF65-F5344CB8AC3E}">
        <p14:creationId xmlns:p14="http://schemas.microsoft.com/office/powerpoint/2010/main" val="299724204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06b4c2f-2c82-42f4-a7b1-f551fd148232" xsi:nil="true"/>
    <lcf76f155ced4ddcb4097134ff3c332f xmlns="3bedeca0-c2ed-4417-b266-8522ee8d026f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74597ED3F9DF04396CDAF7ADD5042AD" ma:contentTypeVersion="16" ma:contentTypeDescription="新しいドキュメントを作成します。" ma:contentTypeScope="" ma:versionID="cc81f611e112f3e2ed258b6ede35e7bb">
  <xsd:schema xmlns:xsd="http://www.w3.org/2001/XMLSchema" xmlns:xs="http://www.w3.org/2001/XMLSchema" xmlns:p="http://schemas.microsoft.com/office/2006/metadata/properties" xmlns:ns2="3bedeca0-c2ed-4417-b266-8522ee8d026f" xmlns:ns3="f06b4c2f-2c82-42f4-a7b1-f551fd148232" targetNamespace="http://schemas.microsoft.com/office/2006/metadata/properties" ma:root="true" ma:fieldsID="14f8125897bec85f8b10cb04740fcf64" ns2:_="" ns3:_="">
    <xsd:import namespace="3bedeca0-c2ed-4417-b266-8522ee8d026f"/>
    <xsd:import namespace="f06b4c2f-2c82-42f4-a7b1-f551fd1482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edeca0-c2ed-4417-b266-8522ee8d02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画像タグ" ma:readOnly="false" ma:fieldId="{5cf76f15-5ced-4ddc-b409-7134ff3c332f}" ma:taxonomyMulti="true" ma:sspId="64d63cec-adaa-4823-9f5f-a031abd4e2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6b4c2f-2c82-42f4-a7b1-f551fd148232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24322fb-54ae-441b-a0be-81c7a9c24d11}" ma:internalName="TaxCatchAll" ma:showField="CatchAllData" ma:web="f06b4c2f-2c82-42f4-a7b1-f551fd1482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DCF932-6AE1-43CD-A02B-D8E37F0EFC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25857F-8806-4E6D-BF48-71DF6AA496A3}">
  <ds:schemaRefs>
    <ds:schemaRef ds:uri="http://schemas.microsoft.com/office/2006/metadata/properties"/>
    <ds:schemaRef ds:uri="f06b4c2f-2c82-42f4-a7b1-f551fd148232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3bedeca0-c2ed-4417-b266-8522ee8d026f"/>
  </ds:schemaRefs>
</ds:datastoreItem>
</file>

<file path=customXml/itemProps3.xml><?xml version="1.0" encoding="utf-8"?>
<ds:datastoreItem xmlns:ds="http://schemas.openxmlformats.org/officeDocument/2006/customXml" ds:itemID="{379A7B00-2188-4EFB-B343-9C5F598A54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edeca0-c2ed-4417-b266-8522ee8d026f"/>
    <ds:schemaRef ds:uri="f06b4c2f-2c82-42f4-a7b1-f551fd1482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2904</Words>
  <Application>Microsoft Macintosh PowerPoint</Application>
  <PresentationFormat>画面に合わせる (16:9)</PresentationFormat>
  <Paragraphs>475</Paragraphs>
  <Slides>41</Slides>
  <Notes>28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41</vt:i4>
      </vt:variant>
    </vt:vector>
  </HeadingPairs>
  <TitlesOfParts>
    <vt:vector size="55" baseType="lpstr">
      <vt:lpstr>BIZ UDGothic</vt:lpstr>
      <vt:lpstr>Hiragino Maru Gothic ProN W4</vt:lpstr>
      <vt:lpstr>ＭＳ Ｐゴシック</vt:lpstr>
      <vt:lpstr>Söhne</vt:lpstr>
      <vt:lpstr>Toppan Bunkyu Gothic Regular</vt:lpstr>
      <vt:lpstr>YuGothic</vt:lpstr>
      <vt:lpstr>ヒラギノ角ゴ ProN W3</vt:lpstr>
      <vt:lpstr>ヒラギノ角ゴ ProN W6</vt:lpstr>
      <vt:lpstr>Meiryo</vt:lpstr>
      <vt:lpstr>Courier New</vt:lpstr>
      <vt:lpstr>Helvetica Neue Light</vt:lpstr>
      <vt:lpstr>PT Sans</vt:lpstr>
      <vt:lpstr>Wingdings</vt:lpstr>
      <vt:lpstr>White</vt:lpstr>
      <vt:lpstr>演習授業中の質問対応について</vt:lpstr>
      <vt:lpstr>医療とAI・ビッグデータ入門 演習12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演習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検索google colab Colaboratory へようこそ - Colaboratory - Google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須藤毅顕</dc:creator>
  <cp:lastModifiedBy>須藤　毅顕</cp:lastModifiedBy>
  <cp:revision>4</cp:revision>
  <dcterms:modified xsi:type="dcterms:W3CDTF">2024-08-01T03:17:03Z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0x010100E74597ED3F9DF04396CDAF7ADD5042AD</vt:lpwstr>
  </property>
  <property fmtid="{D5CDD505-2E9C-101B-9397-08002B2CF9AE}" pid="3" name="MediaServiceImageTags">
    <vt:lpwstr/>
  </property>
</Properties>
</file>